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93" r:id="rId2"/>
    <p:sldId id="261" r:id="rId3"/>
    <p:sldId id="292" r:id="rId4"/>
    <p:sldId id="266" r:id="rId5"/>
    <p:sldId id="260" r:id="rId6"/>
    <p:sldId id="265" r:id="rId7"/>
    <p:sldId id="275" r:id="rId8"/>
    <p:sldId id="277" r:id="rId9"/>
    <p:sldId id="278" r:id="rId10"/>
    <p:sldId id="279" r:id="rId11"/>
    <p:sldId id="281" r:id="rId12"/>
    <p:sldId id="268" r:id="rId13"/>
    <p:sldId id="269" r:id="rId14"/>
    <p:sldId id="274" r:id="rId15"/>
    <p:sldId id="270" r:id="rId16"/>
    <p:sldId id="272" r:id="rId17"/>
    <p:sldId id="290" r:id="rId18"/>
    <p:sldId id="257" r:id="rId19"/>
    <p:sldId id="263" r:id="rId20"/>
    <p:sldId id="286"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4BB89-B1B0-430D-913A-EFE98EF82C6C}" type="datetimeFigureOut">
              <a:rPr lang="es-CO" smtClean="0"/>
              <a:t>06/08/2014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26EDC-4FEC-4353-9ADC-95C82405F43A}" type="slidenum">
              <a:rPr lang="es-CO" smtClean="0"/>
              <a:t>‹Nº›</a:t>
            </a:fld>
            <a:endParaRPr lang="es-CO"/>
          </a:p>
        </p:txBody>
      </p:sp>
    </p:spTree>
    <p:extLst>
      <p:ext uri="{BB962C8B-B14F-4D97-AF65-F5344CB8AC3E}">
        <p14:creationId xmlns:p14="http://schemas.microsoft.com/office/powerpoint/2010/main" val="10341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strategia.medellin.co/"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rutanmedellin.org/festival/index.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Presentación preparatoria al Evento</a:t>
            </a:r>
            <a:r>
              <a:rPr lang="es-CO" baseline="0" dirty="0" smtClean="0"/>
              <a:t> </a:t>
            </a:r>
            <a:r>
              <a:rPr lang="es-CO" sz="1200" dirty="0" err="1" smtClean="0"/>
              <a:t>TagMe</a:t>
            </a:r>
            <a:endParaRPr lang="es-CO" sz="1200" dirty="0" smtClean="0"/>
          </a:p>
          <a:p>
            <a:r>
              <a:rPr lang="es-CO" sz="1200" dirty="0" err="1" smtClean="0"/>
              <a:t>TagMe</a:t>
            </a:r>
            <a:r>
              <a:rPr lang="es-CO" sz="1200" dirty="0" smtClean="0"/>
              <a:t>  </a:t>
            </a:r>
            <a:r>
              <a:rPr lang="es-CO" sz="1200" dirty="0" smtClean="0">
                <a:hlinkClick r:id="rId3"/>
              </a:rPr>
              <a:t>Medellín Ciudad Inteligente</a:t>
            </a:r>
            <a:r>
              <a:rPr lang="es-CO" sz="1200" dirty="0" smtClean="0"/>
              <a:t> que abre un espacio para el encuentro, la reflexión y la creación colectiva. El certamen hará parte de </a:t>
            </a:r>
            <a:r>
              <a:rPr lang="es-CO" sz="1200" dirty="0" err="1" smtClean="0">
                <a:hlinkClick r:id="rId4"/>
              </a:rPr>
              <a:t>Medellinnovation</a:t>
            </a:r>
            <a:r>
              <a:rPr lang="es-CO" sz="1200" dirty="0" smtClean="0">
                <a:hlinkClick r:id="rId4"/>
              </a:rPr>
              <a:t> Festival</a:t>
            </a:r>
            <a:r>
              <a:rPr lang="es-CO" sz="1200" dirty="0" smtClean="0"/>
              <a:t>, que se realizará entre el 5 y el 15 de noviembre en la ciudad.</a:t>
            </a:r>
          </a:p>
          <a:p>
            <a:r>
              <a:rPr lang="es-CO" sz="1200" dirty="0" smtClean="0"/>
              <a:t>El Propósito del evento participare como ponente del Proyecto La escuela Innova Laboratorio Vivo, una nueva forma de aprender. Es una propuesta de innovación abierta para el sector educativo aplicable en fase inicial en la ciudad de Medellín. </a:t>
            </a:r>
          </a:p>
          <a:p>
            <a:r>
              <a:rPr lang="es-CO" dirty="0" smtClean="0"/>
              <a:t>La presentación de este proyecto:</a:t>
            </a:r>
            <a:endParaRPr lang="es-CO" baseline="0" dirty="0" smtClean="0"/>
          </a:p>
          <a:p>
            <a:r>
              <a:rPr lang="es-CO" sz="1200" kern="1200" dirty="0" smtClean="0">
                <a:solidFill>
                  <a:schemeClr val="tx1"/>
                </a:solidFill>
                <a:effectLst/>
                <a:latin typeface="+mn-lt"/>
                <a:ea typeface="+mn-ea"/>
                <a:cs typeface="+mn-cs"/>
              </a:rPr>
              <a:t>Lugar: 14 de noviembre en el Jardín Botánico de la ciudad de Medellín </a:t>
            </a:r>
          </a:p>
          <a:p>
            <a:r>
              <a:rPr lang="es-CO" sz="1200" kern="1200" dirty="0" smtClean="0">
                <a:solidFill>
                  <a:schemeClr val="tx1"/>
                </a:solidFill>
                <a:effectLst/>
                <a:latin typeface="+mn-lt"/>
                <a:ea typeface="+mn-ea"/>
                <a:cs typeface="+mn-cs"/>
              </a:rPr>
              <a:t>Audiencia: Presentación ante un auditorio numeroso de más de 300 personas entre ellas inversores, proponentes de proyectos de emprendimiento,  Funcionarios del gobierno, empleados y empresarios, docentes y público en general  de la ciudad de Medellín.</a:t>
            </a:r>
          </a:p>
          <a:p>
            <a:endParaRPr lang="es-CO" dirty="0" smtClean="0"/>
          </a:p>
          <a:p>
            <a:endParaRPr lang="es-CO" sz="1200" dirty="0" smtClean="0"/>
          </a:p>
          <a:p>
            <a:endParaRPr lang="es-CO" dirty="0"/>
          </a:p>
        </p:txBody>
      </p:sp>
      <p:sp>
        <p:nvSpPr>
          <p:cNvPr id="4" name="3 Marcador de número de diapositiva"/>
          <p:cNvSpPr>
            <a:spLocks noGrp="1"/>
          </p:cNvSpPr>
          <p:nvPr>
            <p:ph type="sldNum" sz="quarter" idx="10"/>
          </p:nvPr>
        </p:nvSpPr>
        <p:spPr/>
        <p:txBody>
          <a:bodyPr/>
          <a:lstStyle/>
          <a:p>
            <a:fld id="{0EF26EDC-4FEC-4353-9ADC-95C82405F43A}" type="slidenum">
              <a:rPr lang="es-CO" smtClean="0"/>
              <a:t>1</a:t>
            </a:fld>
            <a:endParaRPr lang="es-CO"/>
          </a:p>
        </p:txBody>
      </p:sp>
    </p:spTree>
    <p:extLst>
      <p:ext uri="{BB962C8B-B14F-4D97-AF65-F5344CB8AC3E}">
        <p14:creationId xmlns:p14="http://schemas.microsoft.com/office/powerpoint/2010/main" val="198768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O" smtClean="0"/>
              <a:t>Diseñar similar a la imagen</a:t>
            </a:r>
          </a:p>
        </p:txBody>
      </p:sp>
      <p:sp>
        <p:nvSpPr>
          <p:cNvPr id="327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FCC46E7-40C5-42FE-B08E-33F6384BE76B}" type="slidenum">
              <a:rPr lang="es-CO" smtClean="0"/>
              <a:pPr eaLnBrk="1" hangingPunct="1"/>
              <a:t>10</a:t>
            </a:fld>
            <a:endParaRPr lang="es-C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CO" smtClean="0"/>
          </a:p>
        </p:txBody>
      </p:sp>
      <p:sp>
        <p:nvSpPr>
          <p:cNvPr id="368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6C6E92F-BC14-4FD7-8443-DDF1EF54F3D3}" type="slidenum">
              <a:rPr lang="es-CO" smtClean="0"/>
              <a:pPr eaLnBrk="1" hangingPunct="1"/>
              <a:t>11</a:t>
            </a:fld>
            <a:endParaRPr lang="es-C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Hemos trabajado consistentemente en consolidar y certificar el proyecto con organizaciones   internacionales, </a:t>
            </a:r>
            <a:r>
              <a:rPr lang="es-CO" sz="1200" b="1" kern="1200" dirty="0" smtClean="0">
                <a:solidFill>
                  <a:schemeClr val="tx1"/>
                </a:solidFill>
                <a:effectLst/>
                <a:latin typeface="+mn-lt"/>
                <a:ea typeface="+mn-ea"/>
                <a:cs typeface="+mn-cs"/>
              </a:rPr>
              <a:t>ahora se requiere</a:t>
            </a:r>
            <a:r>
              <a:rPr lang="es-CO" sz="1200" kern="1200" dirty="0" smtClean="0">
                <a:solidFill>
                  <a:schemeClr val="tx1"/>
                </a:solidFill>
                <a:effectLst/>
                <a:latin typeface="+mn-lt"/>
                <a:ea typeface="+mn-ea"/>
                <a:cs typeface="+mn-cs"/>
              </a:rPr>
              <a:t> </a:t>
            </a:r>
            <a:r>
              <a:rPr lang="es-CO" sz="1200" b="1" kern="1200" dirty="0" smtClean="0">
                <a:solidFill>
                  <a:schemeClr val="tx1"/>
                </a:solidFill>
                <a:effectLst/>
                <a:latin typeface="+mn-lt"/>
                <a:ea typeface="+mn-ea"/>
                <a:cs typeface="+mn-cs"/>
              </a:rPr>
              <a:t>de la vinculación</a:t>
            </a:r>
            <a:r>
              <a:rPr lang="es-CO" sz="1200" kern="1200" dirty="0" smtClean="0">
                <a:solidFill>
                  <a:schemeClr val="tx1"/>
                </a:solidFill>
                <a:effectLst/>
                <a:latin typeface="+mn-lt"/>
                <a:ea typeface="+mn-ea"/>
                <a:cs typeface="+mn-cs"/>
              </a:rPr>
              <a:t> de ciudadanos, universidad, el gobierno y empresas privada  para su implementación y validación.</a:t>
            </a:r>
          </a:p>
          <a:p>
            <a:endParaRPr lang="es-CO" dirty="0" smtClean="0"/>
          </a:p>
          <a:p>
            <a:endParaRPr lang="es-CO" dirty="0" smtClean="0"/>
          </a:p>
        </p:txBody>
      </p:sp>
      <p:sp>
        <p:nvSpPr>
          <p:cNvPr id="286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09624B7-009A-4DEF-ADE4-4C73462D542A}" type="slidenum">
              <a:rPr lang="es-CO" smtClean="0"/>
              <a:pPr eaLnBrk="1" hangingPunct="1"/>
              <a:t>12</a:t>
            </a:fld>
            <a:endParaRPr lang="es-C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s-CO" sz="1200" kern="1200" dirty="0" smtClean="0">
                <a:solidFill>
                  <a:schemeClr val="tx1"/>
                </a:solidFill>
                <a:effectLst/>
                <a:latin typeface="+mn-lt"/>
                <a:ea typeface="+mn-ea"/>
                <a:cs typeface="+mn-cs"/>
              </a:rPr>
              <a:t>Hemos emprendido acciones para consolidar el proyecto, Socializarlo y certificarlo a nivel internacional.</a:t>
            </a:r>
          </a:p>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499B174-3993-43A9-9E05-9F9C58C5E52B}" type="slidenum">
              <a:rPr lang="es-MX" smtClean="0"/>
              <a:pPr eaLnBrk="1" hangingPunct="1"/>
              <a:t>13</a:t>
            </a:fld>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O" sz="1200" kern="1200" dirty="0" smtClean="0">
                <a:solidFill>
                  <a:schemeClr val="tx1"/>
                </a:solidFill>
                <a:effectLst/>
                <a:latin typeface="+mn-lt"/>
                <a:ea typeface="+mn-ea"/>
                <a:cs typeface="+mn-cs"/>
              </a:rPr>
              <a:t>1 Los objetivos de LEILAC se apoyan en cinco ejes generales:</a:t>
            </a:r>
          </a:p>
          <a:p>
            <a:r>
              <a:rPr lang="es-CO" sz="1200" kern="1200" dirty="0" smtClean="0">
                <a:solidFill>
                  <a:schemeClr val="tx1"/>
                </a:solidFill>
                <a:effectLst/>
                <a:latin typeface="+mn-lt"/>
                <a:ea typeface="+mn-ea"/>
                <a:cs typeface="+mn-cs"/>
              </a:rPr>
              <a:t> </a:t>
            </a:r>
          </a:p>
          <a:p>
            <a:r>
              <a:rPr lang="es-CO" sz="1200" kern="1200" dirty="0" smtClean="0">
                <a:solidFill>
                  <a:schemeClr val="tx1"/>
                </a:solidFill>
                <a:effectLst/>
                <a:latin typeface="+mn-lt"/>
                <a:ea typeface="+mn-ea"/>
                <a:cs typeface="+mn-cs"/>
              </a:rPr>
              <a:t>    La puesta en red de las acciones de manera coordinada, consensuada y articulada de los actores de los dos continentes América Latina y el Caribe y Europa.</a:t>
            </a:r>
          </a:p>
          <a:p>
            <a:r>
              <a:rPr lang="es-CO" sz="1200" kern="1200" dirty="0" smtClean="0">
                <a:solidFill>
                  <a:schemeClr val="tx1"/>
                </a:solidFill>
                <a:effectLst/>
                <a:latin typeface="+mn-lt"/>
                <a:ea typeface="+mn-ea"/>
                <a:cs typeface="+mn-cs"/>
              </a:rPr>
              <a:t>    La creación de nuevos Living </a:t>
            </a:r>
            <a:r>
              <a:rPr lang="es-CO" sz="1200" kern="1200" dirty="0" err="1" smtClean="0">
                <a:solidFill>
                  <a:schemeClr val="tx1"/>
                </a:solidFill>
                <a:effectLst/>
                <a:latin typeface="+mn-lt"/>
                <a:ea typeface="+mn-ea"/>
                <a:cs typeface="+mn-cs"/>
              </a:rPr>
              <a:t>Labs</a:t>
            </a:r>
            <a:r>
              <a:rPr lang="es-CO" sz="1200" kern="1200" dirty="0" smtClean="0">
                <a:solidFill>
                  <a:schemeClr val="tx1"/>
                </a:solidFill>
                <a:effectLst/>
                <a:latin typeface="+mn-lt"/>
                <a:ea typeface="+mn-ea"/>
                <a:cs typeface="+mn-cs"/>
              </a:rPr>
              <a:t> y Espacios de Innovación en Europa, América Latina y el Caribe, dentro de la cuenca de innovación atlántica.</a:t>
            </a:r>
          </a:p>
          <a:p>
            <a:r>
              <a:rPr lang="es-CO" sz="1200" kern="1200" dirty="0" smtClean="0">
                <a:solidFill>
                  <a:schemeClr val="tx1"/>
                </a:solidFill>
                <a:effectLst/>
                <a:latin typeface="+mn-lt"/>
                <a:ea typeface="+mn-ea"/>
                <a:cs typeface="+mn-cs"/>
              </a:rPr>
              <a:t>    La contribución a la creación de un verdadero espacio de innovación entre los diversos actores y</a:t>
            </a:r>
          </a:p>
          <a:p>
            <a:r>
              <a:rPr lang="es-CO" sz="1200" kern="1200" dirty="0" smtClean="0">
                <a:solidFill>
                  <a:schemeClr val="tx1"/>
                </a:solidFill>
                <a:effectLst/>
                <a:latin typeface="+mn-lt"/>
                <a:ea typeface="+mn-ea"/>
                <a:cs typeface="+mn-cs"/>
              </a:rPr>
              <a:t>una  completa  participación  de  la  sociedad  civil,  merced  notablemente  a  las  herramientas puestas a su disposición.</a:t>
            </a:r>
          </a:p>
          <a:p>
            <a:r>
              <a:rPr lang="es-CO" sz="1200" kern="1200" dirty="0" smtClean="0">
                <a:solidFill>
                  <a:schemeClr val="tx1"/>
                </a:solidFill>
                <a:effectLst/>
                <a:latin typeface="+mn-lt"/>
                <a:ea typeface="+mn-ea"/>
                <a:cs typeface="+mn-cs"/>
              </a:rPr>
              <a:t>    El desarrollo de las interacciones entre los espacios de innovación de Europa, América Latina y el</a:t>
            </a:r>
          </a:p>
          <a:p>
            <a:r>
              <a:rPr lang="es-CO" sz="1200" kern="1200" dirty="0" smtClean="0">
                <a:solidFill>
                  <a:schemeClr val="tx1"/>
                </a:solidFill>
                <a:effectLst/>
                <a:latin typeface="+mn-lt"/>
                <a:ea typeface="+mn-ea"/>
                <a:cs typeface="+mn-cs"/>
              </a:rPr>
              <a:t>Caribe dentro de la cuenca de innovación atlántica.</a:t>
            </a:r>
          </a:p>
          <a:p>
            <a:r>
              <a:rPr lang="es-CO" sz="1200" kern="1200" dirty="0" smtClean="0">
                <a:solidFill>
                  <a:schemeClr val="tx1"/>
                </a:solidFill>
                <a:effectLst/>
                <a:latin typeface="+mn-lt"/>
                <a:ea typeface="+mn-ea"/>
                <a:cs typeface="+mn-cs"/>
              </a:rPr>
              <a:t>    El despliegue a través de la promoción mediática de las innovaciones abiertas y de ruptura (acompañadas esencialmente por el apoyo de las tecnologías del conocimiento) de modelos de innovación latinoamericanos en el suelo europeo.</a:t>
            </a:r>
          </a:p>
          <a:p>
            <a:r>
              <a:rPr lang="es-CO" sz="1200" kern="1200" dirty="0" smtClean="0">
                <a:solidFill>
                  <a:schemeClr val="tx1"/>
                </a:solidFill>
                <a:effectLst/>
                <a:latin typeface="+mn-lt"/>
                <a:ea typeface="+mn-ea"/>
                <a:cs typeface="+mn-cs"/>
              </a:rPr>
              <a:t> </a:t>
            </a:r>
          </a:p>
          <a:p>
            <a:pPr eaLnBrk="1" hangingPunct="1">
              <a:spcBef>
                <a:spcPct val="0"/>
              </a:spcBef>
            </a:pPr>
            <a:endParaRPr lang="es-MX" dirty="0" smtClean="0"/>
          </a:p>
        </p:txBody>
      </p:sp>
      <p:sp>
        <p:nvSpPr>
          <p:cNvPr id="204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F03F79E-A504-4E51-AF1C-A19A19483E62}" type="slidenum">
              <a:rPr lang="es-MX" smtClean="0"/>
              <a:pPr eaLnBrk="1" hangingPunct="1"/>
              <a:t>14</a:t>
            </a:fld>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EF26EDC-4FEC-4353-9ADC-95C82405F43A}" type="slidenum">
              <a:rPr lang="es-CO" smtClean="0"/>
              <a:t>15</a:t>
            </a:fld>
            <a:endParaRPr lang="es-CO"/>
          </a:p>
        </p:txBody>
      </p:sp>
    </p:spTree>
    <p:extLst>
      <p:ext uri="{BB962C8B-B14F-4D97-AF65-F5344CB8AC3E}">
        <p14:creationId xmlns:p14="http://schemas.microsoft.com/office/powerpoint/2010/main" val="894847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O" sz="1200" kern="1200" dirty="0" smtClean="0">
                <a:solidFill>
                  <a:schemeClr val="tx1"/>
                </a:solidFill>
                <a:effectLst/>
                <a:latin typeface="+mn-lt"/>
                <a:ea typeface="+mn-ea"/>
                <a:cs typeface="+mn-cs"/>
              </a:rPr>
              <a:t>Ciudad Bolívar Digital  - </a:t>
            </a:r>
            <a:r>
              <a:rPr lang="en-US" sz="1200" kern="1200" dirty="0" smtClean="0">
                <a:solidFill>
                  <a:schemeClr val="tx1"/>
                </a:solidFill>
                <a:effectLst/>
                <a:latin typeface="+mn-lt"/>
                <a:ea typeface="+mn-ea"/>
                <a:cs typeface="+mn-cs"/>
              </a:rPr>
              <a:t>     Cluster TIC Bogotá (</a:t>
            </a:r>
            <a:r>
              <a:rPr lang="en-US" sz="1200" kern="1200" dirty="0" err="1" smtClean="0">
                <a:solidFill>
                  <a:schemeClr val="tx1"/>
                </a:solidFill>
                <a:effectLst/>
                <a:latin typeface="+mn-lt"/>
                <a:ea typeface="+mn-ea"/>
                <a:cs typeface="+mn-cs"/>
              </a:rPr>
              <a:t>ESICenter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Sinertic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Andino</a:t>
            </a:r>
            <a:r>
              <a:rPr lang="en-US" sz="1200" kern="1200" dirty="0" smtClean="0">
                <a:solidFill>
                  <a:schemeClr val="tx1"/>
                </a:solidFill>
                <a:effectLst/>
                <a:latin typeface="+mn-lt"/>
                <a:ea typeface="+mn-ea"/>
                <a:cs typeface="+mn-cs"/>
              </a:rPr>
              <a:t>)  - </a:t>
            </a:r>
            <a:r>
              <a:rPr lang="es-CO" sz="1200" kern="1200" dirty="0" smtClean="0">
                <a:solidFill>
                  <a:schemeClr val="tx1"/>
                </a:solidFill>
                <a:effectLst/>
                <a:latin typeface="+mn-lt"/>
                <a:ea typeface="+mn-ea"/>
                <a:cs typeface="+mn-cs"/>
              </a:rPr>
              <a:t>     Escuela 2.0 Living </a:t>
            </a:r>
            <a:r>
              <a:rPr lang="es-CO" sz="1200" kern="1200" dirty="0" err="1" smtClean="0">
                <a:solidFill>
                  <a:schemeClr val="tx1"/>
                </a:solidFill>
                <a:effectLst/>
                <a:latin typeface="+mn-lt"/>
                <a:ea typeface="+mn-ea"/>
                <a:cs typeface="+mn-cs"/>
              </a:rPr>
              <a:t>Lab</a:t>
            </a:r>
            <a:r>
              <a:rPr lang="es-CO" sz="1200" kern="1200" dirty="0" smtClean="0">
                <a:solidFill>
                  <a:schemeClr val="tx1"/>
                </a:solidFill>
                <a:effectLst/>
                <a:latin typeface="+mn-lt"/>
                <a:ea typeface="+mn-ea"/>
                <a:cs typeface="+mn-cs"/>
              </a:rPr>
              <a:t> (Medellín) -       Inteligencia Colectiva (</a:t>
            </a:r>
            <a:r>
              <a:rPr lang="es-CO" sz="1200" kern="1200" dirty="0" err="1" smtClean="0">
                <a:solidFill>
                  <a:schemeClr val="tx1"/>
                </a:solidFill>
                <a:effectLst/>
                <a:latin typeface="+mn-lt"/>
                <a:ea typeface="+mn-ea"/>
                <a:cs typeface="+mn-cs"/>
              </a:rPr>
              <a:t>Knowledge</a:t>
            </a:r>
            <a:r>
              <a:rPr lang="es-CO" sz="1200" kern="1200" dirty="0" smtClean="0">
                <a:solidFill>
                  <a:schemeClr val="tx1"/>
                </a:solidFill>
                <a:effectLst/>
                <a:latin typeface="+mn-lt"/>
                <a:ea typeface="+mn-ea"/>
                <a:cs typeface="+mn-cs"/>
              </a:rPr>
              <a:t> Factory)Medellín Digital (</a:t>
            </a:r>
            <a:r>
              <a:rPr lang="es-CO" sz="1200" kern="1200" dirty="0" err="1" smtClean="0">
                <a:solidFill>
                  <a:schemeClr val="tx1"/>
                </a:solidFill>
                <a:effectLst/>
                <a:latin typeface="+mn-lt"/>
                <a:ea typeface="+mn-ea"/>
                <a:cs typeface="+mn-cs"/>
              </a:rPr>
              <a:t>Medellin</a:t>
            </a:r>
            <a:r>
              <a:rPr lang="es-CO" sz="1200" kern="1200" dirty="0" smtClean="0">
                <a:solidFill>
                  <a:schemeClr val="tx1"/>
                </a:solidFill>
                <a:effectLst/>
                <a:latin typeface="+mn-lt"/>
                <a:ea typeface="+mn-ea"/>
                <a:cs typeface="+mn-cs"/>
              </a:rPr>
              <a:t>)</a:t>
            </a:r>
          </a:p>
          <a:p>
            <a:r>
              <a:rPr lang="es-CO" sz="1200" kern="1200" dirty="0" smtClean="0">
                <a:solidFill>
                  <a:schemeClr val="tx1"/>
                </a:solidFill>
                <a:effectLst/>
                <a:latin typeface="+mn-lt"/>
                <a:ea typeface="+mn-ea"/>
                <a:cs typeface="+mn-cs"/>
              </a:rPr>
              <a:t>     Parque Industrial y Tecnológico CVP (</a:t>
            </a:r>
            <a:r>
              <a:rPr lang="es-CO" sz="1200" kern="1200" dirty="0" err="1" smtClean="0">
                <a:solidFill>
                  <a:schemeClr val="tx1"/>
                </a:solidFill>
                <a:effectLst/>
                <a:latin typeface="+mn-lt"/>
                <a:ea typeface="+mn-ea"/>
                <a:cs typeface="+mn-cs"/>
              </a:rPr>
              <a:t>Bogota</a:t>
            </a:r>
            <a:r>
              <a:rPr lang="es-CO" sz="1200" kern="1200" dirty="0" smtClean="0">
                <a:solidFill>
                  <a:schemeClr val="tx1"/>
                </a:solidFill>
                <a:effectLst/>
                <a:latin typeface="+mn-lt"/>
                <a:ea typeface="+mn-ea"/>
                <a:cs typeface="+mn-cs"/>
              </a:rPr>
              <a:t>)     -  Red Salvavidas</a:t>
            </a:r>
          </a:p>
          <a:p>
            <a:pPr eaLnBrk="1" hangingPunct="1">
              <a:spcBef>
                <a:spcPct val="0"/>
              </a:spcBef>
            </a:pPr>
            <a:endParaRPr lang="es-MX" dirty="0"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CB44F69-06F3-4244-90CC-86F112A15B5E}" type="slidenum">
              <a:rPr lang="es-MX" smtClean="0"/>
              <a:pPr eaLnBrk="1" hangingPunct="1"/>
              <a:t>16</a:t>
            </a:fld>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kern="1200" dirty="0" smtClean="0">
                <a:solidFill>
                  <a:schemeClr val="tx1"/>
                </a:solidFill>
                <a:effectLst/>
                <a:latin typeface="+mn-lt"/>
                <a:ea typeface="+mn-ea"/>
                <a:cs typeface="+mn-cs"/>
              </a:rPr>
              <a:t>Aquí en este escenario hay representantes de los diferentes sectores sociales,  </a:t>
            </a:r>
            <a:r>
              <a:rPr lang="es-CO" sz="1200" b="1" kern="1200" dirty="0" smtClean="0">
                <a:solidFill>
                  <a:schemeClr val="tx1"/>
                </a:solidFill>
                <a:effectLst/>
                <a:latin typeface="+mn-lt"/>
                <a:ea typeface="+mn-ea"/>
                <a:cs typeface="+mn-cs"/>
              </a:rPr>
              <a:t>si nos unimos podremos encontrar</a:t>
            </a:r>
            <a:r>
              <a:rPr lang="es-CO" sz="1200" kern="1200" dirty="0" smtClean="0">
                <a:solidFill>
                  <a:schemeClr val="tx1"/>
                </a:solidFill>
                <a:effectLst/>
                <a:latin typeface="+mn-lt"/>
                <a:ea typeface="+mn-ea"/>
                <a:cs typeface="+mn-cs"/>
              </a:rPr>
              <a:t> las formas de hacer realidad este requerimiento educativo: formando a las personas que requiera la sociedad del conocimiento. Personas más competitivas, saludables y felices, serán más productivas y efectivas! </a:t>
            </a:r>
            <a:endParaRPr lang="es-CO" dirty="0"/>
          </a:p>
        </p:txBody>
      </p:sp>
      <p:sp>
        <p:nvSpPr>
          <p:cNvPr id="4" name="3 Marcador de número de diapositiva"/>
          <p:cNvSpPr>
            <a:spLocks noGrp="1"/>
          </p:cNvSpPr>
          <p:nvPr>
            <p:ph type="sldNum" sz="quarter" idx="10"/>
          </p:nvPr>
        </p:nvSpPr>
        <p:spPr/>
        <p:txBody>
          <a:bodyPr/>
          <a:lstStyle/>
          <a:p>
            <a:fld id="{0EF26EDC-4FEC-4353-9ADC-95C82405F43A}" type="slidenum">
              <a:rPr lang="es-CO" smtClean="0"/>
              <a:t>17</a:t>
            </a:fld>
            <a:endParaRPr lang="es-CO"/>
          </a:p>
        </p:txBody>
      </p:sp>
    </p:spTree>
    <p:extLst>
      <p:ext uri="{BB962C8B-B14F-4D97-AF65-F5344CB8AC3E}">
        <p14:creationId xmlns:p14="http://schemas.microsoft.com/office/powerpoint/2010/main" val="2404981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b="1" kern="1200" dirty="0" smtClean="0">
                <a:solidFill>
                  <a:schemeClr val="tx1"/>
                </a:solidFill>
                <a:effectLst/>
                <a:latin typeface="+mn-lt"/>
                <a:ea typeface="+mn-ea"/>
                <a:cs typeface="+mn-cs"/>
              </a:rPr>
              <a:t>si nos unimos podremos encontrar</a:t>
            </a:r>
            <a:r>
              <a:rPr lang="es-CO" sz="1200" kern="1200" dirty="0" smtClean="0">
                <a:solidFill>
                  <a:schemeClr val="tx1"/>
                </a:solidFill>
                <a:effectLst/>
                <a:latin typeface="+mn-lt"/>
                <a:ea typeface="+mn-ea"/>
                <a:cs typeface="+mn-cs"/>
              </a:rPr>
              <a:t> las formas de hacer realidad este requerimiento educativo: formando a las personas que requiera la sociedad del conocimiento. Personas más competitivas, saludables y felices, serán más productivas y efectivas! </a:t>
            </a:r>
            <a:endParaRPr lang="es-CO" dirty="0"/>
          </a:p>
        </p:txBody>
      </p:sp>
      <p:sp>
        <p:nvSpPr>
          <p:cNvPr id="4" name="3 Marcador de número de diapositiva"/>
          <p:cNvSpPr>
            <a:spLocks noGrp="1"/>
          </p:cNvSpPr>
          <p:nvPr>
            <p:ph type="sldNum" sz="quarter" idx="10"/>
          </p:nvPr>
        </p:nvSpPr>
        <p:spPr/>
        <p:txBody>
          <a:bodyPr/>
          <a:lstStyle/>
          <a:p>
            <a:fld id="{0EF26EDC-4FEC-4353-9ADC-95C82405F43A}" type="slidenum">
              <a:rPr lang="es-CO" smtClean="0"/>
              <a:t>19</a:t>
            </a:fld>
            <a:endParaRPr lang="es-CO"/>
          </a:p>
        </p:txBody>
      </p:sp>
    </p:spTree>
    <p:extLst>
      <p:ext uri="{BB962C8B-B14F-4D97-AF65-F5344CB8AC3E}">
        <p14:creationId xmlns:p14="http://schemas.microsoft.com/office/powerpoint/2010/main" val="193326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sz="1100" dirty="0" smtClean="0"/>
              <a:t>Describe como un compañero de universidad que ha sido profesor la mayor parte de su vida escribió en respuesta a su última columna que el énfasis en las credenciales en el sistema de educación superior perjudica el proceso educativo porque los estudiantes les prestan excesiva atención a los aspectos formales que conducen a un diploma y no les interesa adquirir conocimiento. Dice que la mayoría de sus alumnos estudian para pasar los exámenes, no para aprender; y que en postgrado creen que como pagan matrículas muy caras eso les da derecho al diploma. </a:t>
            </a:r>
            <a:endParaRPr lang="es-CO" sz="1100" dirty="0" smtClean="0"/>
          </a:p>
          <a:p>
            <a:pPr algn="just"/>
            <a:r>
              <a:rPr lang="es-ES" sz="1100" dirty="0" smtClean="0"/>
              <a:t>Se pregunta cómo hacer que aprenda alguien que no quiere aprender y trae a cuento esta cita de Montaner: "La educación tiene una dimensión personal que implica que para ser efectiva necesita aceptación del educado. Un maestro puede enseñar bien, pero lo que no puede hacer es obligar a aprender. Solo aprende quien quiere".</a:t>
            </a:r>
            <a:br>
              <a:rPr lang="es-ES" sz="1100" dirty="0" smtClean="0"/>
            </a:br>
            <a:endParaRPr lang="es-ES" sz="1100" dirty="0" smtClean="0"/>
          </a:p>
          <a:p>
            <a:pPr algn="just"/>
            <a:r>
              <a:rPr lang="es-ES" sz="1100" dirty="0" smtClean="0"/>
              <a:t>Keynes: "Uno puede llevar el caballo hasta el agua, pero no lo puede obligar a beber". Pero hay maneras de inducir al caballo a beber, y al estudiante también se le puede estimular. Para hacerlo se debe entender qué lo motiva y presentarle opciones educativas que relacionen el conocimiento con lo que le interesa. </a:t>
            </a:r>
          </a:p>
          <a:p>
            <a:pPr marL="0" indent="0" algn="r">
              <a:buNone/>
            </a:pPr>
            <a:r>
              <a:rPr lang="es-ES" sz="900" dirty="0" smtClean="0"/>
              <a:t>El Tiempo/ 01 de Diciembre del 2011</a:t>
            </a:r>
            <a:endParaRPr lang="es-CO" sz="900" dirty="0"/>
          </a:p>
        </p:txBody>
      </p:sp>
      <p:sp>
        <p:nvSpPr>
          <p:cNvPr id="4" name="3 Marcador de número de diapositiva"/>
          <p:cNvSpPr>
            <a:spLocks noGrp="1"/>
          </p:cNvSpPr>
          <p:nvPr>
            <p:ph type="sldNum" sz="quarter" idx="10"/>
          </p:nvPr>
        </p:nvSpPr>
        <p:spPr/>
        <p:txBody>
          <a:bodyPr/>
          <a:lstStyle/>
          <a:p>
            <a:fld id="{0EF26EDC-4FEC-4353-9ADC-95C82405F43A}" type="slidenum">
              <a:rPr lang="es-CO" smtClean="0"/>
              <a:t>2</a:t>
            </a:fld>
            <a:endParaRPr lang="es-CO"/>
          </a:p>
        </p:txBody>
      </p:sp>
    </p:spTree>
    <p:extLst>
      <p:ext uri="{BB962C8B-B14F-4D97-AF65-F5344CB8AC3E}">
        <p14:creationId xmlns:p14="http://schemas.microsoft.com/office/powerpoint/2010/main" val="140375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Animated rectangles</a:t>
            </a:r>
            <a:r>
              <a:rPr lang="en-US" sz="1400" b="1" baseline="0" dirty="0" smtClean="0"/>
              <a:t> curve up and grow in sequence</a:t>
            </a:r>
          </a:p>
          <a:p>
            <a:r>
              <a:rPr lang="en-US" sz="1400" b="0" dirty="0" smtClean="0"/>
              <a:t>(Intermediate)</a:t>
            </a:r>
          </a:p>
          <a:p>
            <a:endParaRPr lang="en-US" sz="1400" b="0" dirty="0" smtClean="0"/>
          </a:p>
          <a:p>
            <a:endParaRPr lang="en-US" sz="1200" b="0" dirty="0" smtClean="0"/>
          </a:p>
          <a:p>
            <a:r>
              <a:rPr lang="en-US" sz="1200" b="0" dirty="0" smtClean="0"/>
              <a:t>To reproduce a rectangle </a:t>
            </a:r>
            <a:r>
              <a:rPr lang="en-US" sz="1200" b="0" baseline="0" dirty="0" smtClean="0"/>
              <a:t>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endParaRPr lang="en-US" sz="1200" i="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Rectangles</a:t>
            </a:r>
            <a:r>
              <a:rPr lang="en-US" sz="1200" i="0" baseline="0" dirty="0" smtClean="0"/>
              <a:t> click </a:t>
            </a:r>
            <a:r>
              <a:rPr lang="en-US" sz="1200" b="1" baseline="0" dirty="0" smtClean="0"/>
              <a:t>Rounded Diagonal Corner Rectangle </a:t>
            </a:r>
            <a:r>
              <a:rPr lang="en-US" sz="1200" b="0" i="0" baseline="0" dirty="0" smtClean="0"/>
              <a:t>(ninth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Drag the </a:t>
            </a:r>
            <a:r>
              <a:rPr lang="en-US" sz="1200" b="0" baseline="0" dirty="0" smtClean="0"/>
              <a:t>yellow diamond adjustment handle to the left to reduce the size of the corner radius.</a:t>
            </a:r>
          </a:p>
          <a:p>
            <a:pPr marL="228600" indent="-228600">
              <a:buFont typeface="+mj-lt"/>
              <a:buAutoNum type="arabicPeriod"/>
            </a:pPr>
            <a:r>
              <a:rPr lang="en-US" sz="1200" baseline="0" dirty="0" smtClean="0"/>
              <a:t>Select the rounded rectangle.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2.33”</a:t>
            </a:r>
            <a:r>
              <a:rPr lang="en-US" sz="1200" b="0" baseline="0" dirty="0" smtClean="0"/>
              <a:t>.</a:t>
            </a:r>
            <a:endParaRPr lang="en-US" sz="1200" b="1" baseline="0" dirty="0" smtClean="0"/>
          </a:p>
          <a:p>
            <a:pPr marL="685800" lvl="1" indent="-228600">
              <a:buFont typeface="Arial" pitchFamily="34" charset="0"/>
              <a:buChar char="•"/>
            </a:pPr>
            <a:r>
              <a:rPr lang="en-US" sz="1200" baseline="0" dirty="0" smtClean="0"/>
              <a:t>In the </a:t>
            </a:r>
            <a:r>
              <a:rPr lang="en-US" sz="1200" b="1" baseline="0" dirty="0" smtClean="0"/>
              <a:t>Shape Width </a:t>
            </a:r>
            <a:r>
              <a:rPr lang="en-US" sz="1200" baseline="0" dirty="0" smtClean="0"/>
              <a:t>box, enter </a:t>
            </a:r>
            <a:r>
              <a:rPr lang="en-US" sz="1200" b="1" baseline="0" dirty="0" smtClean="0"/>
              <a:t>2.32”</a:t>
            </a:r>
            <a:r>
              <a:rPr lang="en-US" sz="1200" b="0" baseline="0" dirty="0" smtClean="0"/>
              <a:t>.</a:t>
            </a:r>
            <a:endParaRPr lang="en-US" sz="1200" b="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On the </a:t>
            </a:r>
            <a:r>
              <a:rPr lang="en-US" sz="1200" b="1" i="0" baseline="0" dirty="0" smtClean="0"/>
              <a:t>Home</a:t>
            </a:r>
            <a:r>
              <a:rPr lang="en-US" sz="1200" b="0" i="0" baseline="0" dirty="0" smtClean="0"/>
              <a:t> tab, in the </a:t>
            </a:r>
            <a:r>
              <a:rPr lang="en-US" sz="1200" b="1" i="0" baseline="0" dirty="0" smtClean="0"/>
              <a:t>Drawing</a:t>
            </a:r>
            <a:r>
              <a:rPr lang="en-US" sz="1200" b="0" i="0" baseline="0" dirty="0" smtClean="0"/>
              <a:t> group, click the arrow next to </a:t>
            </a:r>
            <a:r>
              <a:rPr lang="en-US" sz="1200" b="1" i="0" baseline="0" dirty="0" smtClean="0"/>
              <a:t>Shape Fill</a:t>
            </a:r>
            <a:r>
              <a:rPr lang="en-US" sz="1200" b="0" i="0" baseline="0" dirty="0" smtClean="0"/>
              <a:t>, and select </a:t>
            </a:r>
            <a:r>
              <a:rPr lang="en-US" sz="1200" b="1" i="0" baseline="0" dirty="0" smtClean="0"/>
              <a:t>No Fill</a:t>
            </a:r>
            <a:r>
              <a:rPr lang="en-US" sz="1200" b="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On the </a:t>
            </a:r>
            <a:r>
              <a:rPr lang="en-US" sz="1200" b="1" i="0" baseline="0" dirty="0" smtClean="0"/>
              <a:t>Home</a:t>
            </a:r>
            <a:r>
              <a:rPr lang="en-US" sz="1200" b="0" i="0" baseline="0" dirty="0" smtClean="0"/>
              <a:t> tab, in the </a:t>
            </a:r>
            <a:r>
              <a:rPr lang="en-US" sz="1200" b="1" i="0" baseline="0" dirty="0" smtClean="0"/>
              <a:t>Drawing</a:t>
            </a:r>
            <a:r>
              <a:rPr lang="en-US" sz="1200" b="0" i="0" baseline="0" dirty="0" smtClean="0"/>
              <a:t> group, click </a:t>
            </a:r>
            <a:r>
              <a:rPr lang="en-US" sz="1200" b="1" i="0" baseline="0" dirty="0" smtClean="0"/>
              <a:t>Shape Effects</a:t>
            </a:r>
            <a:r>
              <a:rPr lang="en-US" sz="1200" b="0" i="0" baseline="0" dirty="0" smtClean="0"/>
              <a:t>, point to </a:t>
            </a:r>
            <a:r>
              <a:rPr lang="en-US" sz="1200" b="1" i="0" baseline="0" dirty="0" smtClean="0"/>
              <a:t>Reflection</a:t>
            </a:r>
            <a:r>
              <a:rPr lang="en-US" sz="1200" b="0" i="0" baseline="0" dirty="0" smtClean="0"/>
              <a:t>, under </a:t>
            </a:r>
            <a:r>
              <a:rPr lang="en-US" sz="1200" b="1" i="0" baseline="0" dirty="0" smtClean="0"/>
              <a:t>Reflection Variations</a:t>
            </a:r>
            <a:r>
              <a:rPr lang="en-US" sz="1200" b="0" i="0" baseline="0" dirty="0" smtClean="0"/>
              <a:t>, select </a:t>
            </a:r>
            <a:r>
              <a:rPr lang="en-US" sz="1200" b="1" i="0" baseline="0" dirty="0" smtClean="0"/>
              <a:t>Tight Reflection, touching </a:t>
            </a:r>
            <a:r>
              <a:rPr lang="en-US" sz="1200" b="0" i="0" baseline="0" dirty="0" smtClean="0"/>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On the </a:t>
            </a:r>
            <a:r>
              <a:rPr lang="en-US" sz="1200" b="1" i="0" baseline="0" dirty="0" smtClean="0"/>
              <a:t>Home</a:t>
            </a:r>
            <a:r>
              <a:rPr lang="en-US" sz="1200" b="0" i="0" baseline="0" dirty="0" smtClean="0"/>
              <a:t> tab, in the bottom right corner of the </a:t>
            </a:r>
            <a:r>
              <a:rPr lang="en-US" sz="1200" b="1" i="0" baseline="0" dirty="0" smtClean="0"/>
              <a:t>Drawing</a:t>
            </a:r>
            <a:r>
              <a:rPr lang="en-US" sz="1200" b="0" i="0" baseline="0" dirty="0" smtClean="0"/>
              <a:t> group, click the </a:t>
            </a:r>
            <a:r>
              <a:rPr lang="en-US" sz="1200" b="1" i="0" baseline="0" dirty="0" smtClean="0"/>
              <a:t>Format Shape</a:t>
            </a:r>
            <a:r>
              <a:rPr lang="en-US" sz="1200" b="0" i="0" baseline="0" dirty="0" smtClean="0"/>
              <a:t> dialog box launcher. </a:t>
            </a:r>
            <a:endParaRPr lang="en-US" sz="1200" b="1"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Format Shape </a:t>
            </a:r>
            <a:r>
              <a:rPr lang="en-US" sz="1200" b="0" i="0" baseline="0" dirty="0" smtClean="0"/>
              <a:t>dialog box, in the left pane click </a:t>
            </a:r>
            <a:r>
              <a:rPr lang="en-US" sz="1200" b="1" i="0" baseline="0" dirty="0" smtClean="0"/>
              <a:t>Line Color</a:t>
            </a:r>
            <a:r>
              <a:rPr lang="en-US" sz="1200" b="0" i="0" baseline="0" dirty="0" smtClean="0"/>
              <a:t>, and then in the </a:t>
            </a:r>
            <a:r>
              <a:rPr lang="en-US" sz="1200" b="1" i="0" baseline="0" dirty="0" smtClean="0"/>
              <a:t>Line Color </a:t>
            </a:r>
            <a:r>
              <a:rPr lang="en-US" sz="1200" b="0" i="0" baseline="0" dirty="0" smtClean="0"/>
              <a:t>pane select </a:t>
            </a:r>
            <a:r>
              <a:rPr lang="en-US" sz="1200" b="1" i="0" baseline="0" dirty="0" smtClean="0"/>
              <a:t>Solid Line</a:t>
            </a:r>
            <a:r>
              <a:rPr lang="en-US" sz="1200" b="0" i="0" baseline="0" dirty="0" smtClean="0"/>
              <a:t>. In the </a:t>
            </a:r>
            <a:r>
              <a:rPr lang="en-US" sz="1200" b="1" i="0" baseline="0" dirty="0" smtClean="0"/>
              <a:t>Color</a:t>
            </a:r>
            <a:r>
              <a:rPr lang="en-US" sz="1200" b="0" i="0" baseline="0" dirty="0" smtClean="0"/>
              <a:t> list, select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a:t>
            </a:r>
            <a:r>
              <a:rPr lang="en-US" sz="1200" b="0" dirty="0" smtClean="0"/>
              <a:t>Red</a:t>
            </a:r>
            <a:r>
              <a:rPr lang="en-US" sz="1200" dirty="0" smtClean="0"/>
              <a:t>: </a:t>
            </a:r>
            <a:r>
              <a:rPr lang="en-US" sz="1200" b="1" dirty="0" smtClean="0"/>
              <a:t>137</a:t>
            </a:r>
            <a:r>
              <a:rPr lang="en-US" sz="1200" dirty="0" smtClean="0"/>
              <a:t>, </a:t>
            </a:r>
            <a:r>
              <a:rPr lang="en-US" sz="1200" b="0" dirty="0" smtClean="0"/>
              <a:t>Green</a:t>
            </a:r>
            <a:r>
              <a:rPr lang="en-US" sz="1200" dirty="0" smtClean="0"/>
              <a:t>: </a:t>
            </a:r>
            <a:r>
              <a:rPr lang="en-US" sz="1200" b="1" dirty="0" smtClean="0"/>
              <a:t>227</a:t>
            </a:r>
            <a:r>
              <a:rPr lang="en-US" sz="1200" dirty="0" smtClean="0"/>
              <a:t>, </a:t>
            </a:r>
            <a:r>
              <a:rPr lang="en-US" sz="1200" b="0" dirty="0" smtClean="0"/>
              <a:t>Blue</a:t>
            </a:r>
            <a:r>
              <a:rPr lang="en-US" sz="1200" dirty="0" smtClean="0"/>
              <a:t>: </a:t>
            </a:r>
            <a:r>
              <a:rPr lang="en-US" sz="1200" b="1" dirty="0" smtClean="0"/>
              <a:t>231</a:t>
            </a:r>
            <a:r>
              <a:rPr lang="en-US" sz="1200" b="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Also in the </a:t>
            </a:r>
            <a:r>
              <a:rPr lang="en-US" sz="1200" b="1" i="0" baseline="0" dirty="0" smtClean="0"/>
              <a:t>Format Shape </a:t>
            </a:r>
            <a:r>
              <a:rPr lang="en-US" sz="1200" b="0" i="0" baseline="0" dirty="0" smtClean="0"/>
              <a:t>dialog box, in the left pane, click </a:t>
            </a:r>
            <a:r>
              <a:rPr lang="en-US" sz="1200" b="1" i="0" baseline="0" dirty="0" smtClean="0"/>
              <a:t>Line Style</a:t>
            </a:r>
            <a:r>
              <a:rPr lang="en-US" sz="1200" b="0" i="0" baseline="0" dirty="0" smtClean="0"/>
              <a:t>. In the </a:t>
            </a:r>
            <a:r>
              <a:rPr lang="en-US" sz="1200" b="1" i="0" baseline="0" dirty="0" smtClean="0"/>
              <a:t>Line Style</a:t>
            </a:r>
            <a:r>
              <a:rPr lang="en-US" sz="1200" b="0" i="0" baseline="0" dirty="0" smtClean="0"/>
              <a:t> pane, in the </a:t>
            </a:r>
            <a:r>
              <a:rPr lang="en-US" sz="1200" b="1" i="0" baseline="0" dirty="0" smtClean="0"/>
              <a:t>Width</a:t>
            </a:r>
            <a:r>
              <a:rPr lang="en-US" sz="1200" b="0" i="0" baseline="0" dirty="0" smtClean="0"/>
              <a:t> text box, enter </a:t>
            </a:r>
            <a:r>
              <a:rPr lang="en-US" sz="1200" b="1" i="0" baseline="0" dirty="0" smtClean="0"/>
              <a:t>10 pt</a:t>
            </a:r>
            <a:r>
              <a:rPr lang="en-US" sz="1200" b="0" i="0" baseline="0" dirty="0" smtClean="0"/>
              <a:t>, and in the </a:t>
            </a:r>
            <a:r>
              <a:rPr lang="en-US" sz="1200" b="1" i="0" baseline="0" dirty="0" smtClean="0"/>
              <a:t>Cap type</a:t>
            </a:r>
            <a:r>
              <a:rPr lang="en-US" sz="1200" b="0" i="0" baseline="0" dirty="0" smtClean="0"/>
              <a:t> list, select </a:t>
            </a:r>
            <a:r>
              <a:rPr lang="en-US" sz="1200" b="1" i="0" baseline="0" dirty="0" smtClean="0"/>
              <a:t>Round</a:t>
            </a:r>
            <a:r>
              <a:rPr lang="en-US" sz="1200" b="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 Also</a:t>
            </a:r>
            <a:r>
              <a:rPr lang="en-US" sz="1200" kern="1200" baseline="0" dirty="0" smtClean="0">
                <a:solidFill>
                  <a:schemeClr val="tx1"/>
                </a:solidFill>
                <a:latin typeface="+mn-lt"/>
                <a:ea typeface="+mn-ea"/>
                <a:cs typeface="+mn-cs"/>
              </a:rPr>
              <a:t> in the </a:t>
            </a:r>
            <a:r>
              <a:rPr lang="en-US" sz="1200" b="1" kern="1200" baseline="0" dirty="0" smtClean="0">
                <a:solidFill>
                  <a:schemeClr val="tx1"/>
                </a:solidFill>
                <a:latin typeface="+mn-lt"/>
                <a:ea typeface="+mn-ea"/>
                <a:cs typeface="+mn-cs"/>
              </a:rPr>
              <a:t>Format Shape </a:t>
            </a:r>
            <a:r>
              <a:rPr lang="en-US" sz="1200" kern="1200" baseline="0" dirty="0" smtClean="0">
                <a:solidFill>
                  <a:schemeClr val="tx1"/>
                </a:solidFill>
                <a:latin typeface="+mn-lt"/>
                <a:ea typeface="+mn-ea"/>
                <a:cs typeface="+mn-cs"/>
              </a:rPr>
              <a:t>dialog box</a:t>
            </a:r>
            <a:r>
              <a:rPr lang="en-US" sz="1200" kern="1200" dirty="0" smtClean="0">
                <a:solidFill>
                  <a:schemeClr val="tx1"/>
                </a:solidFill>
                <a:latin typeface="+mn-lt"/>
                <a:ea typeface="+mn-ea"/>
                <a:cs typeface="+mn-cs"/>
              </a:rPr>
              <a:t>, in the left pane, click </a:t>
            </a:r>
            <a:r>
              <a:rPr lang="en-US" sz="1200" b="1" kern="1200" dirty="0" smtClean="0">
                <a:solidFill>
                  <a:schemeClr val="tx1"/>
                </a:solidFill>
                <a:latin typeface="+mn-lt"/>
                <a:ea typeface="+mn-ea"/>
                <a:cs typeface="+mn-cs"/>
              </a:rPr>
              <a:t>3-D Format</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3-D Format </a:t>
            </a:r>
            <a:r>
              <a:rPr lang="en-US" sz="1200" kern="1200" dirty="0" smtClean="0">
                <a:solidFill>
                  <a:schemeClr val="tx1"/>
                </a:solidFill>
                <a:latin typeface="+mn-lt"/>
                <a:ea typeface="+mn-ea"/>
                <a:cs typeface="+mn-cs"/>
              </a:rPr>
              <a:t>pane, do the following:</a:t>
            </a:r>
          </a:p>
          <a:p>
            <a:pPr marL="6858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Under </a:t>
            </a:r>
            <a:r>
              <a:rPr lang="en-US" sz="1200" b="1" baseline="0" dirty="0" smtClean="0"/>
              <a:t>Bevel</a:t>
            </a:r>
            <a:r>
              <a:rPr lang="en-US" sz="1200" b="0" baseline="0" dirty="0" smtClean="0"/>
              <a:t>, do the following:</a:t>
            </a:r>
          </a:p>
          <a:p>
            <a:pPr marL="11430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Top</a:t>
            </a:r>
            <a:r>
              <a:rPr lang="en-US" sz="1200" b="0" baseline="0" dirty="0" smtClean="0"/>
              <a:t> list, under </a:t>
            </a:r>
            <a:r>
              <a:rPr lang="en-US" sz="1200" b="1" baseline="0" dirty="0" smtClean="0"/>
              <a:t>Bevel</a:t>
            </a:r>
            <a:r>
              <a:rPr lang="en-US" sz="1200" b="0" baseline="0" dirty="0" smtClean="0"/>
              <a:t>, select </a:t>
            </a:r>
            <a:r>
              <a:rPr lang="en-US" sz="1200" b="1" baseline="0" dirty="0" smtClean="0"/>
              <a:t>Circle </a:t>
            </a:r>
            <a:r>
              <a:rPr lang="en-US" sz="1200" b="0" baseline="0" dirty="0" smtClean="0"/>
              <a:t>(first row, first option from the left). </a:t>
            </a:r>
          </a:p>
          <a:p>
            <a:pPr marL="11430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a:t>
            </a:r>
            <a:r>
              <a:rPr lang="en-US" sz="1200" b="1" baseline="0" dirty="0" smtClean="0"/>
              <a:t>Top</a:t>
            </a:r>
            <a:r>
              <a:rPr lang="en-US" sz="1200" b="0" baseline="0" dirty="0" smtClean="0"/>
              <a:t>, under </a:t>
            </a:r>
            <a:r>
              <a:rPr lang="en-US" sz="1200" b="1" baseline="0" dirty="0" smtClean="0"/>
              <a:t>Width</a:t>
            </a:r>
            <a:r>
              <a:rPr lang="en-US" sz="1200" b="0" baseline="0" dirty="0" smtClean="0"/>
              <a:t>, enter </a:t>
            </a:r>
            <a:r>
              <a:rPr lang="en-US" sz="1200" b="1" baseline="0" dirty="0" smtClean="0"/>
              <a:t>10 pt</a:t>
            </a:r>
            <a:r>
              <a:rPr lang="en-US" sz="1200" b="0" baseline="0" dirty="0" smtClean="0"/>
              <a:t>. </a:t>
            </a:r>
          </a:p>
          <a:p>
            <a:pPr marL="11430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a:t>
            </a:r>
            <a:r>
              <a:rPr lang="en-US" sz="1200" b="1" baseline="0" dirty="0" smtClean="0"/>
              <a:t>Top</a:t>
            </a:r>
            <a:r>
              <a:rPr lang="en-US" sz="1200" b="0" baseline="0" dirty="0" smtClean="0"/>
              <a:t>, under </a:t>
            </a:r>
            <a:r>
              <a:rPr lang="en-US" sz="1200" b="1" baseline="0" dirty="0" smtClean="0"/>
              <a:t>Height</a:t>
            </a:r>
            <a:r>
              <a:rPr lang="en-US" sz="1200" b="0" baseline="0" dirty="0" smtClean="0"/>
              <a:t>, enter </a:t>
            </a:r>
            <a:r>
              <a:rPr lang="en-US" sz="1200" b="1" baseline="0" dirty="0" smtClean="0"/>
              <a:t>10 pt</a:t>
            </a:r>
            <a:r>
              <a:rPr lang="en-US" sz="1200" b="0" baseline="0" dirty="0" smtClean="0"/>
              <a:t>.</a:t>
            </a:r>
          </a:p>
          <a:p>
            <a:pPr marL="6858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Under </a:t>
            </a:r>
            <a:r>
              <a:rPr lang="en-US" sz="1200" b="1" baseline="0" dirty="0" smtClean="0"/>
              <a:t>Contour</a:t>
            </a:r>
            <a:r>
              <a:rPr lang="en-US" sz="1200" b="0" baseline="0" dirty="0" smtClean="0"/>
              <a:t>, click the button next to </a:t>
            </a:r>
            <a:r>
              <a:rPr lang="en-US" sz="1200" b="1" baseline="0" dirty="0" smtClean="0"/>
              <a:t>Color</a:t>
            </a:r>
            <a:r>
              <a:rPr lang="en-US" sz="1200" b="0" baseline="0" dirty="0" smtClean="0"/>
              <a:t>, and then under </a:t>
            </a:r>
            <a:r>
              <a:rPr lang="en-US" sz="1200" b="1" baseline="0" dirty="0" smtClean="0"/>
              <a:t>Theme Colors </a:t>
            </a:r>
            <a:r>
              <a:rPr lang="en-US" sz="1200" b="0" baseline="0" dirty="0" smtClean="0"/>
              <a:t>select </a:t>
            </a:r>
            <a:r>
              <a:rPr lang="en-US" sz="1200" b="1" baseline="0" dirty="0" smtClean="0"/>
              <a:t>Olive Green, Accent 3, Lighter 60%</a:t>
            </a:r>
            <a:r>
              <a:rPr lang="en-US" sz="1200" b="0" baseline="0" dirty="0" smtClean="0"/>
              <a:t> (third row, seventh option from the left).</a:t>
            </a:r>
            <a:endParaRPr lang="en-US" sz="1200" dirty="0" smtClean="0"/>
          </a:p>
          <a:p>
            <a:pPr marL="6858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Under </a:t>
            </a:r>
            <a:r>
              <a:rPr lang="en-US" sz="1200" b="1" baseline="0" dirty="0" smtClean="0"/>
              <a:t>Surface</a:t>
            </a:r>
            <a:r>
              <a:rPr lang="en-US" sz="1200" b="0" baseline="0" dirty="0" smtClean="0"/>
              <a:t>, do the following:</a:t>
            </a:r>
          </a:p>
          <a:p>
            <a:pPr marL="11430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Material</a:t>
            </a:r>
            <a:r>
              <a:rPr lang="en-US" sz="1200" b="0" baseline="0" dirty="0" smtClean="0"/>
              <a:t> list, under </a:t>
            </a:r>
            <a:r>
              <a:rPr lang="en-US" sz="1200" b="1" baseline="0" dirty="0" smtClean="0"/>
              <a:t>Standard</a:t>
            </a:r>
            <a:r>
              <a:rPr lang="en-US" sz="1200" b="0" baseline="0" dirty="0" smtClean="0"/>
              <a:t>, select </a:t>
            </a:r>
            <a:r>
              <a:rPr lang="en-US" sz="1200" b="1" baseline="0" dirty="0" smtClean="0"/>
              <a:t>Matte </a:t>
            </a:r>
            <a:r>
              <a:rPr lang="en-US" sz="1200" b="0" baseline="0" dirty="0" smtClean="0"/>
              <a:t>(first row, first option from the left).</a:t>
            </a:r>
          </a:p>
          <a:p>
            <a:pPr marL="11430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Lighting</a:t>
            </a:r>
            <a:r>
              <a:rPr lang="en-US" sz="1200" b="0" baseline="0" dirty="0" smtClean="0"/>
              <a:t> list, under </a:t>
            </a:r>
            <a:r>
              <a:rPr lang="en-US" sz="1200" b="1" baseline="0" dirty="0" smtClean="0"/>
              <a:t>Neutral</a:t>
            </a:r>
            <a:r>
              <a:rPr lang="en-US" sz="1200" b="0" baseline="0" dirty="0" smtClean="0"/>
              <a:t>, select </a:t>
            </a:r>
            <a:r>
              <a:rPr lang="en-US" sz="1200" b="1" baseline="0" dirty="0" smtClean="0"/>
              <a:t>Soft </a:t>
            </a:r>
            <a:r>
              <a:rPr lang="en-US" sz="1200" b="0" baseline="0" dirty="0" smtClean="0"/>
              <a:t>(first row, third option from the left)</a:t>
            </a:r>
            <a:r>
              <a:rPr lang="en-US" sz="1200" b="1" baseline="0" dirty="0" smtClean="0"/>
              <a:t>.</a:t>
            </a:r>
          </a:p>
          <a:p>
            <a:pPr marL="11430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Angle </a:t>
            </a:r>
            <a:r>
              <a:rPr lang="en-US" sz="1200" b="0" baseline="0" dirty="0" smtClean="0"/>
              <a:t>box, enter </a:t>
            </a:r>
            <a:r>
              <a:rPr lang="en-US" sz="1200" b="1" baseline="0" dirty="0" smtClean="0"/>
              <a:t>315</a:t>
            </a:r>
            <a:r>
              <a:rPr lang="en-US" sz="1200" b="1" baseline="0" dirty="0" smtClean="0">
                <a:latin typeface="Verdana"/>
                <a:ea typeface="Verdana"/>
                <a:cs typeface="Verdana"/>
              </a:rPr>
              <a:t>°</a:t>
            </a:r>
            <a:r>
              <a:rPr lang="en-US" sz="1200" b="0" baseline="0" dirty="0" smtClean="0">
                <a:latin typeface="Verdana"/>
                <a:ea typeface="Verdana"/>
                <a:cs typeface="Verdana"/>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lang="en-US" sz="1200" b="0" i="0" baseline="0" dirty="0" smtClean="0"/>
              <a:t>Right-click the rounded rectangle and select </a:t>
            </a:r>
            <a:r>
              <a:rPr lang="en-US" sz="1200" b="1" i="0" baseline="0" dirty="0" smtClean="0"/>
              <a:t>Edit Text</a:t>
            </a:r>
            <a:r>
              <a:rPr lang="en-US" sz="1200" b="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lang="en-US" sz="1200" b="0" i="0" baseline="0" dirty="0" smtClean="0"/>
              <a:t>Enter text in the text box, select the text, and then on the </a:t>
            </a:r>
            <a:r>
              <a:rPr lang="en-US" sz="1200" b="1" i="0" baseline="0" dirty="0" smtClean="0"/>
              <a:t>Home</a:t>
            </a:r>
            <a:r>
              <a:rPr lang="en-US" sz="1200" b="0" i="0" baseline="0" dirty="0" smtClean="0"/>
              <a:t> tab, </a:t>
            </a:r>
            <a:r>
              <a:rPr lang="en-US" sz="1200" i="0" baseline="0" dirty="0" smtClean="0"/>
              <a:t>in the </a:t>
            </a:r>
            <a:r>
              <a:rPr lang="en-US" sz="1200" b="1" i="0" baseline="0" dirty="0" smtClean="0"/>
              <a:t>Font</a:t>
            </a:r>
            <a:r>
              <a:rPr lang="en-US" sz="1200" i="0" baseline="0" dirty="0" smtClean="0"/>
              <a:t> group, select </a:t>
            </a:r>
            <a:r>
              <a:rPr lang="en-US" sz="1200" b="1" i="0" baseline="0" dirty="0" smtClean="0"/>
              <a:t>Gills Sans MT Condensed </a:t>
            </a:r>
            <a:r>
              <a:rPr lang="en-US" sz="1200" i="0" baseline="0" dirty="0" smtClean="0"/>
              <a:t>from the </a:t>
            </a:r>
            <a:r>
              <a:rPr lang="en-US" sz="1200" b="1" i="0" baseline="0" dirty="0" smtClean="0"/>
              <a:t>Font</a:t>
            </a:r>
            <a:r>
              <a:rPr lang="en-US" sz="1200" i="0" baseline="0" dirty="0" smtClean="0"/>
              <a:t> list, and select </a:t>
            </a:r>
            <a:r>
              <a:rPr lang="en-US" sz="1200" b="1" i="0" baseline="0" dirty="0" smtClean="0"/>
              <a:t>28</a:t>
            </a:r>
            <a:r>
              <a:rPr lang="en-US" sz="1200" i="0" baseline="0" dirty="0" smtClean="0"/>
              <a:t> from the </a:t>
            </a:r>
            <a:r>
              <a:rPr lang="en-US" sz="1200" b="1" i="0" baseline="0" dirty="0" smtClean="0"/>
              <a:t>Font Size </a:t>
            </a:r>
            <a:r>
              <a:rPr lang="en-US" sz="1200" i="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lang="en-US" sz="1200" b="0" i="0" baseline="0" dirty="0" smtClean="0"/>
              <a:t>On the </a:t>
            </a:r>
            <a:r>
              <a:rPr lang="en-US" sz="1200" b="1" i="0" baseline="0" dirty="0" smtClean="0"/>
              <a:t>Home</a:t>
            </a:r>
            <a:r>
              <a:rPr lang="en-US" sz="1200" b="0" i="0" baseline="0" dirty="0" smtClean="0"/>
              <a:t> tab, in the </a:t>
            </a:r>
            <a:r>
              <a:rPr lang="en-US" sz="1200" b="1" i="0" baseline="0" dirty="0" smtClean="0"/>
              <a:t>Paragraph</a:t>
            </a:r>
            <a:r>
              <a:rPr lang="en-US" sz="1200" b="0" i="0" baseline="0" dirty="0" smtClean="0"/>
              <a:t> group, click </a:t>
            </a:r>
            <a:r>
              <a:rPr lang="en-US" sz="1200" b="1" i="0" baseline="0" dirty="0" smtClean="0"/>
              <a:t>Center</a:t>
            </a:r>
            <a:r>
              <a:rPr lang="en-US" sz="1200" b="0" i="0" baseline="0" dirty="0" smtClean="0"/>
              <a:t> to center the text.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endParaRPr lang="en-US" sz="1200" b="0" i="0" baseline="0" dirty="0" smtClean="0"/>
          </a:p>
          <a:p>
            <a:r>
              <a:rPr lang="en-US" sz="1200" b="0" i="0" baseline="0" dirty="0" smtClean="0"/>
              <a:t>To reproduce the animation effect on this slide, do the following:</a:t>
            </a:r>
            <a:endParaRPr lang="en-US" sz="1200" b="0" dirty="0" smtClean="0"/>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 </a:t>
            </a:r>
            <a:r>
              <a:rPr lang="en-US" sz="1200" kern="1200" dirty="0" smtClean="0">
                <a:solidFill>
                  <a:schemeClr val="tx1"/>
                </a:solidFill>
                <a:effectLst/>
                <a:latin typeface="+mn-lt"/>
                <a:ea typeface="+mn-ea"/>
                <a:cs typeface="+mn-cs"/>
              </a:rPr>
              <a:t>group, click the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arrow to expand the effects gallery, and then click More </a:t>
            </a:r>
            <a:r>
              <a:rPr lang="en-US" sz="1200" b="1" kern="1200" dirty="0" smtClean="0">
                <a:solidFill>
                  <a:schemeClr val="tx1"/>
                </a:solidFill>
                <a:effectLst/>
                <a:latin typeface="+mn-lt"/>
                <a:ea typeface="+mn-ea"/>
                <a:cs typeface="+mn-cs"/>
              </a:rPr>
              <a:t>Entrance Effects</a:t>
            </a:r>
            <a:r>
              <a:rPr lang="en-US" sz="1200" kern="1200" dirty="0" smtClean="0">
                <a:solidFill>
                  <a:schemeClr val="tx1"/>
                </a:solidFill>
                <a:effectLst/>
                <a:latin typeface="+mn-lt"/>
                <a:ea typeface="+mn-ea"/>
                <a:cs typeface="+mn-cs"/>
              </a:rPr>
              <a:t>. In the</a:t>
            </a:r>
            <a:r>
              <a:rPr lang="en-US" sz="1200" b="1" kern="1200" dirty="0" smtClean="0">
                <a:solidFill>
                  <a:schemeClr val="tx1"/>
                </a:solidFill>
                <a:effectLst/>
                <a:latin typeface="+mn-lt"/>
                <a:ea typeface="+mn-ea"/>
                <a:cs typeface="+mn-cs"/>
              </a:rPr>
              <a:t> Change Entrance Effect </a:t>
            </a:r>
            <a:r>
              <a:rPr lang="en-US" sz="1200" kern="1200" dirty="0" smtClean="0">
                <a:solidFill>
                  <a:schemeClr val="tx1"/>
                </a:solidFill>
                <a:effectLst/>
                <a:latin typeface="+mn-lt"/>
                <a:ea typeface="+mn-ea"/>
                <a:cs typeface="+mn-cs"/>
              </a:rPr>
              <a:t>dialog box, under</a:t>
            </a:r>
            <a:r>
              <a:rPr lang="en-US" sz="1200" b="1" kern="1200" dirty="0" smtClean="0">
                <a:solidFill>
                  <a:schemeClr val="tx1"/>
                </a:solidFill>
                <a:effectLst/>
                <a:latin typeface="+mn-lt"/>
                <a:ea typeface="+mn-ea"/>
                <a:cs typeface="+mn-cs"/>
              </a:rPr>
              <a:t> Exciting</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Curve Up</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Timing </a:t>
            </a:r>
            <a:r>
              <a:rPr lang="en-US" sz="1200" kern="1200" dirty="0" smtClean="0">
                <a:solidFill>
                  <a:schemeClr val="tx1"/>
                </a:solidFill>
                <a:effectLst/>
                <a:latin typeface="+mn-lt"/>
                <a:ea typeface="+mn-ea"/>
                <a:cs typeface="+mn-cs"/>
              </a:rPr>
              <a:t>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Advanced 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under </a:t>
            </a:r>
            <a:r>
              <a:rPr lang="en-US" sz="1200" b="1" kern="1200" dirty="0" smtClean="0">
                <a:solidFill>
                  <a:schemeClr val="tx1"/>
                </a:solidFill>
                <a:effectLst/>
                <a:latin typeface="+mn-lt"/>
                <a:ea typeface="+mn-ea"/>
                <a:cs typeface="+mn-cs"/>
              </a:rPr>
              <a:t>Emphasis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Grow/Shrink</a:t>
            </a:r>
            <a:r>
              <a:rPr lang="en-US" sz="1200" kern="1200" dirty="0" smtClean="0">
                <a:solidFill>
                  <a:schemeClr val="tx1"/>
                </a:solidFill>
                <a:effectLst/>
                <a:latin typeface="+mn-lt"/>
                <a:ea typeface="+mn-ea"/>
                <a:cs typeface="+mn-cs"/>
              </a:rPr>
              <a:t>. </a:t>
            </a:r>
          </a:p>
          <a:p>
            <a:pPr marL="685800" lvl="1"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Advanced 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click the arrow at the side of the second (grow/shrink) effect and then click </a:t>
            </a:r>
            <a:r>
              <a:rPr lang="en-US" sz="1200" b="1" kern="1200" dirty="0" smtClean="0">
                <a:solidFill>
                  <a:schemeClr val="tx1"/>
                </a:solidFill>
                <a:effectLst/>
                <a:latin typeface="+mn-lt"/>
                <a:ea typeface="+mn-ea"/>
                <a:cs typeface="+mn-cs"/>
              </a:rPr>
              <a:t>Effect Options</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Grow/Shrink</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tab,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0.5 seconds (Very Fast)</a:t>
            </a:r>
            <a:r>
              <a:rPr lang="en-US" sz="1200" kern="1200" dirty="0" smtClean="0">
                <a:solidFill>
                  <a:schemeClr val="tx1"/>
                </a:solidFill>
                <a:effectLst/>
                <a:latin typeface="+mn-lt"/>
                <a:ea typeface="+mn-ea"/>
                <a:cs typeface="+mn-cs"/>
              </a:rPr>
              <a:t>.</a:t>
            </a:r>
          </a:p>
          <a:p>
            <a:pPr marL="914400" lvl="2" indent="0">
              <a:buFont typeface="Arial" pitchFamily="34" charset="0"/>
              <a:buNone/>
            </a:pPr>
            <a:r>
              <a:rPr lang="en-US" sz="1200" kern="1200" dirty="0" smtClean="0">
                <a:solidFill>
                  <a:schemeClr val="tx1"/>
                </a:solidFill>
                <a:effectLst/>
                <a:latin typeface="+mn-lt"/>
                <a:ea typeface="+mn-ea"/>
                <a:cs typeface="+mn-cs"/>
              </a:rPr>
              <a:t>On the</a:t>
            </a:r>
            <a:r>
              <a:rPr lang="en-US" sz="1200" b="1" kern="1200" dirty="0" smtClean="0">
                <a:solidFill>
                  <a:schemeClr val="tx1"/>
                </a:solidFill>
                <a:effectLst/>
                <a:latin typeface="+mn-lt"/>
                <a:ea typeface="+mn-ea"/>
                <a:cs typeface="+mn-cs"/>
              </a:rPr>
              <a:t> Effects </a:t>
            </a:r>
            <a:r>
              <a:rPr lang="en-US" sz="1200" kern="1200" dirty="0" smtClean="0">
                <a:solidFill>
                  <a:schemeClr val="tx1"/>
                </a:solidFill>
                <a:effectLst/>
                <a:latin typeface="+mn-lt"/>
                <a:ea typeface="+mn-ea"/>
                <a:cs typeface="+mn-cs"/>
              </a:rPr>
              <a:t>tab, do the following:</a:t>
            </a:r>
            <a:endParaRPr lang="en-US" sz="1100" kern="1200" dirty="0" smtClean="0">
              <a:solidFill>
                <a:schemeClr val="tx1"/>
              </a:solidFill>
              <a:effectLst/>
              <a:latin typeface="+mn-lt"/>
              <a:ea typeface="+mn-ea"/>
              <a:cs typeface="+mn-cs"/>
            </a:endParaRPr>
          </a:p>
          <a:p>
            <a:pPr marL="1143000" lvl="2" indent="-228600">
              <a:buFont typeface="Arial" pitchFamily="34" charset="0"/>
              <a:buChar char="•"/>
            </a:pPr>
            <a:r>
              <a:rPr lang="en-US" sz="1200" kern="1200" dirty="0" smtClean="0">
                <a:solidFill>
                  <a:schemeClr val="tx1"/>
                </a:solidFill>
                <a:effectLst/>
                <a:latin typeface="+mn-lt"/>
                <a:ea typeface="+mn-ea"/>
                <a:cs typeface="+mn-cs"/>
              </a:rPr>
              <a:t>Click the arrow next to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enter </a:t>
            </a:r>
            <a:r>
              <a:rPr lang="en-US" sz="1200" b="1" kern="12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and then press ENTER.</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arrow next to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Vertical</a:t>
            </a:r>
            <a:r>
              <a:rPr lang="en-US" sz="1200" kern="1200" dirty="0" smtClean="0">
                <a:solidFill>
                  <a:schemeClr val="tx1"/>
                </a:solidFill>
                <a:effectLst/>
                <a:latin typeface="+mn-lt"/>
                <a:ea typeface="+mn-ea"/>
                <a:cs typeface="+mn-cs"/>
              </a:rPr>
              <a:t>. </a:t>
            </a:r>
          </a:p>
          <a:p>
            <a:pPr marL="1143000" lvl="2" indent="-228600">
              <a:buFont typeface="Arial" pitchFamily="34" charset="0"/>
              <a:buChar char="•"/>
            </a:pPr>
            <a:r>
              <a:rPr lang="en-US" sz="1200" kern="1200" dirty="0" smtClean="0">
                <a:solidFill>
                  <a:schemeClr val="tx1"/>
                </a:solidFill>
                <a:effectLst/>
                <a:latin typeface="+mn-lt"/>
                <a:ea typeface="+mn-ea"/>
                <a:cs typeface="+mn-cs"/>
              </a:rPr>
              <a:t>Select the </a:t>
            </a:r>
            <a:r>
              <a:rPr lang="en-US" sz="1200" b="1" kern="1200" dirty="0" smtClean="0">
                <a:solidFill>
                  <a:schemeClr val="tx1"/>
                </a:solidFill>
                <a:effectLst/>
                <a:latin typeface="+mn-lt"/>
                <a:ea typeface="+mn-ea"/>
                <a:cs typeface="+mn-cs"/>
              </a:rPr>
              <a:t>Auto-reverse</a:t>
            </a:r>
            <a:r>
              <a:rPr lang="en-US" sz="1200" kern="1200" dirty="0" smtClean="0">
                <a:solidFill>
                  <a:schemeClr val="tx1"/>
                </a:solidFill>
                <a:effectLst/>
                <a:latin typeface="+mn-lt"/>
                <a:ea typeface="+mn-ea"/>
                <a:cs typeface="+mn-cs"/>
              </a:rPr>
              <a:t> check box.</a:t>
            </a:r>
          </a:p>
          <a:p>
            <a:pPr marL="1143000" lvl="2" indent="-228600">
              <a:buFont typeface="Arial" pitchFamily="34" charset="0"/>
              <a:buChar char="•"/>
            </a:pPr>
            <a:r>
              <a:rPr lang="en-US" sz="1200" kern="1200" dirty="0" smtClean="0">
                <a:solidFill>
                  <a:schemeClr val="tx1"/>
                </a:solidFill>
                <a:effectLst/>
                <a:latin typeface="+mn-lt"/>
                <a:ea typeface="+mn-ea"/>
                <a:cs typeface="+mn-cs"/>
              </a:rPr>
              <a:t>Click OK.</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endParaRPr lang="en-US" sz="1200" baseline="0" dirty="0" smtClean="0"/>
          </a:p>
          <a:p>
            <a:endParaRPr lang="en-US" sz="1200" b="0" baseline="0" dirty="0" smtClean="0"/>
          </a:p>
          <a:p>
            <a:endParaRPr lang="en-US" sz="1200" b="0" baseline="0" dirty="0" smtClean="0"/>
          </a:p>
          <a:p>
            <a:r>
              <a:rPr lang="en-US" sz="1200" b="0" baseline="0" dirty="0" smtClean="0"/>
              <a:t>To reproduce a second and third rectangle and the animation,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On the slide, select the rounded rectangle.</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0" i="0" baseline="0" dirty="0" smtClean="0"/>
              <a:t>On the </a:t>
            </a:r>
            <a:r>
              <a:rPr lang="en-US" sz="1200" b="1" i="0" baseline="0" dirty="0" smtClean="0"/>
              <a:t>Home</a:t>
            </a:r>
            <a:r>
              <a:rPr lang="en-US" sz="1200" b="0" i="0" baseline="0" dirty="0" smtClean="0"/>
              <a:t> tab, in the </a:t>
            </a:r>
            <a:r>
              <a:rPr lang="en-US" sz="1200" b="1" i="0" baseline="0" dirty="0" smtClean="0"/>
              <a:t>Clipboard</a:t>
            </a:r>
            <a:r>
              <a:rPr lang="en-US" sz="1200" b="0" i="0" baseline="0" dirty="0" smtClean="0"/>
              <a:t> group, click the arrow at </a:t>
            </a:r>
            <a:r>
              <a:rPr lang="en-US" sz="1200" b="1" i="0" baseline="0" dirty="0" smtClean="0"/>
              <a:t>Copy</a:t>
            </a:r>
            <a:r>
              <a:rPr lang="en-US" sz="1200" b="0" i="0" baseline="0" dirty="0" smtClean="0"/>
              <a:t>, and select</a:t>
            </a:r>
            <a:r>
              <a:rPr lang="en-US" sz="1200" b="1" i="0" baseline="0" dirty="0" smtClean="0"/>
              <a:t> Duplicate</a:t>
            </a:r>
            <a:r>
              <a:rPr lang="en-US" sz="1200" b="0" i="0" baseline="0" dirty="0" smtClean="0"/>
              <a:t>. </a:t>
            </a:r>
            <a:r>
              <a:rPr lang="en-US" sz="1200" b="0" baseline="0" dirty="0" smtClean="0">
                <a:latin typeface="+mn-lt"/>
              </a:rPr>
              <a:t>Position the second rounded rectangle next to the first rounded rectangle. </a:t>
            </a:r>
            <a:r>
              <a:rPr lang="en-US" sz="1200" b="0" i="0" baseline="0" dirty="0" smtClean="0"/>
              <a:t>Repeat until there are three rectangles.</a:t>
            </a:r>
            <a:endParaRPr lang="en-US" sz="1200" baseline="0" dirty="0" smtClean="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in the animation list, press and hold CTRL and select the </a:t>
            </a:r>
            <a:r>
              <a:rPr lang="en-US" sz="1200" b="1" baseline="0" dirty="0" smtClean="0"/>
              <a:t>Curve Up</a:t>
            </a:r>
            <a:r>
              <a:rPr lang="en-US" sz="1200" b="0" baseline="0" dirty="0" smtClean="0"/>
              <a:t> entrance effect and </a:t>
            </a:r>
            <a:r>
              <a:rPr lang="en-US" sz="1200" b="1" baseline="0" dirty="0" smtClean="0"/>
              <a:t>Grow/Shrink </a:t>
            </a:r>
            <a:r>
              <a:rPr lang="en-US" sz="1200" b="0" baseline="0" dirty="0" smtClean="0"/>
              <a:t>emphasis effect for the second rectangle (third and fourth effects in the list). On the Animations tab, in the </a:t>
            </a:r>
            <a:r>
              <a:rPr lang="en-US" sz="1200" b="1" baseline="0" dirty="0" smtClean="0"/>
              <a:t>Timing </a:t>
            </a:r>
            <a:r>
              <a:rPr lang="en-US" sz="1200" b="0" baseline="0" dirty="0" smtClean="0"/>
              <a:t>group, in the </a:t>
            </a:r>
            <a:r>
              <a:rPr lang="en-US" sz="1200" b="1" baseline="0" dirty="0" smtClean="0"/>
              <a:t>Delay </a:t>
            </a:r>
            <a:r>
              <a:rPr lang="en-US" sz="1200" b="0" baseline="0" dirty="0" smtClean="0"/>
              <a:t>text box, enter </a:t>
            </a:r>
            <a:r>
              <a:rPr lang="en-US" sz="1200" b="1" baseline="0" dirty="0" smtClean="0"/>
              <a:t>0.5</a:t>
            </a:r>
            <a:r>
              <a:rPr lang="en-US" sz="1200" b="0" baseline="0" dirty="0" smtClean="0"/>
              <a:t>.</a:t>
            </a:r>
            <a:endParaRPr lang="en-US" sz="1200" baseline="0" dirty="0" smtClean="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in the animation list, press and hold CTRL and select the </a:t>
            </a:r>
            <a:r>
              <a:rPr lang="en-US" sz="1200" b="1" baseline="0" dirty="0" smtClean="0"/>
              <a:t>Curve Up</a:t>
            </a:r>
            <a:r>
              <a:rPr lang="en-US" sz="1200" b="0" baseline="0" dirty="0" smtClean="0"/>
              <a:t> entrance effect and </a:t>
            </a:r>
            <a:r>
              <a:rPr lang="en-US" sz="1200" b="1" baseline="0" dirty="0" smtClean="0"/>
              <a:t>Grow/Shrink </a:t>
            </a:r>
            <a:r>
              <a:rPr lang="en-US" sz="1200" b="0" baseline="0" dirty="0" smtClean="0"/>
              <a:t>emphasis effect for the third rectangle (fifth and sixth in the list). Click the arrow next to the effect, select </a:t>
            </a:r>
            <a:r>
              <a:rPr lang="en-US" sz="1200" b="1" baseline="0" dirty="0" smtClean="0"/>
              <a:t>Effect Options</a:t>
            </a:r>
            <a:r>
              <a:rPr lang="en-US" sz="1200" b="0" baseline="0" dirty="0" smtClean="0"/>
              <a:t>, and then in the dialog box, on the </a:t>
            </a:r>
            <a:r>
              <a:rPr lang="en-US" sz="1200" b="1" baseline="0" dirty="0" smtClean="0"/>
              <a:t>Timing </a:t>
            </a:r>
            <a:r>
              <a:rPr lang="en-US" sz="1200" b="0" baseline="0" dirty="0" smtClean="0"/>
              <a:t>tab, in the </a:t>
            </a:r>
            <a:r>
              <a:rPr lang="en-US" sz="1200" b="1" baseline="0" dirty="0" smtClean="0"/>
              <a:t>Delay </a:t>
            </a:r>
            <a:r>
              <a:rPr lang="en-US" sz="1200" b="0" baseline="0" dirty="0" smtClean="0"/>
              <a:t>text box, enter </a:t>
            </a:r>
            <a:r>
              <a:rPr lang="en-US" sz="1200" b="1" baseline="0" dirty="0" smtClean="0"/>
              <a:t>1.0</a:t>
            </a:r>
            <a:r>
              <a:rPr lang="en-US" sz="1200" b="0" baseline="0" dirty="0" smtClean="0"/>
              <a:t>.</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0" i="0" baseline="0" dirty="0" smtClean="0"/>
              <a:t>Click the text in each rectangle to change, add or remove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kern="1200" dirty="0" smtClean="0">
                <a:solidFill>
                  <a:schemeClr val="tx1"/>
                </a:solidFill>
                <a:latin typeface="+mn-lt"/>
                <a:ea typeface="+mn-ea"/>
                <a:cs typeface="+mn-cs"/>
              </a:rPr>
              <a:t>To reproduce the background on this slide, do the following: </a:t>
            </a:r>
          </a:p>
          <a:p>
            <a:pPr marL="342900" lvl="0" indent="-3429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b="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b="0" kern="1200" dirty="0" smtClean="0">
                <a:solidFill>
                  <a:schemeClr val="tx1"/>
                </a:solidFill>
                <a:latin typeface="+mn-lt"/>
                <a:ea typeface="+mn-ea"/>
                <a:cs typeface="+mn-cs"/>
              </a:rPr>
              <a:t> group, click</a:t>
            </a:r>
            <a:r>
              <a:rPr lang="en-US" sz="1200" b="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Shapes</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Rectangles</a:t>
            </a:r>
            <a:r>
              <a:rPr lang="en-US" sz="1200" b="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Rectangle </a:t>
            </a:r>
            <a:r>
              <a:rPr lang="en-US" sz="1200" b="0" kern="1200" baseline="0" dirty="0" smtClean="0">
                <a:solidFill>
                  <a:schemeClr val="tx1"/>
                </a:solidFill>
                <a:latin typeface="+mn-lt"/>
                <a:ea typeface="+mn-ea"/>
                <a:cs typeface="+mn-cs"/>
              </a:rPr>
              <a:t>(first option from the left). On the slide, drag to draw a rectangle.</a:t>
            </a:r>
          </a:p>
          <a:p>
            <a:pPr marL="342900" lvl="0" indent="-342900">
              <a:buFont typeface="+mj-lt"/>
              <a:buAutoNum type="arabicPeriod"/>
            </a:pPr>
            <a:r>
              <a:rPr lang="en-US" sz="1200" b="0" kern="1200" baseline="0" dirty="0" smtClean="0">
                <a:solidFill>
                  <a:schemeClr val="tx1"/>
                </a:solidFill>
                <a:latin typeface="+mn-lt"/>
                <a:ea typeface="+mn-ea"/>
                <a:cs typeface="+mn-cs"/>
              </a:rPr>
              <a:t>Select the rectangle. Under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Size</a:t>
            </a:r>
            <a:r>
              <a:rPr lang="en-US" sz="1200" b="0" kern="1200" baseline="0" dirty="0" smtClean="0">
                <a:solidFill>
                  <a:schemeClr val="tx1"/>
                </a:solidFill>
                <a:latin typeface="+mn-lt"/>
                <a:ea typeface="+mn-ea"/>
                <a:cs typeface="+mn-cs"/>
              </a:rPr>
              <a:t> group, do the following:</a:t>
            </a:r>
          </a:p>
          <a:p>
            <a:pPr marL="800100" lvl="1" indent="-342900">
              <a:buFont typeface="Arial" pitchFamily="34" charset="0"/>
              <a:buChar cha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Height </a:t>
            </a:r>
            <a:r>
              <a:rPr lang="en-US" sz="1200" b="0" kern="1200" baseline="0" dirty="0" smtClean="0">
                <a:solidFill>
                  <a:schemeClr val="tx1"/>
                </a:solidFill>
                <a:latin typeface="+mn-lt"/>
                <a:ea typeface="+mn-ea"/>
                <a:cs typeface="+mn-cs"/>
              </a:rPr>
              <a:t>text box enter </a:t>
            </a:r>
            <a:r>
              <a:rPr lang="en-US" sz="1200" b="1" kern="1200" baseline="0" dirty="0" smtClean="0">
                <a:solidFill>
                  <a:schemeClr val="tx1"/>
                </a:solidFill>
                <a:latin typeface="+mn-lt"/>
                <a:ea typeface="+mn-ea"/>
                <a:cs typeface="+mn-cs"/>
              </a:rPr>
              <a:t>1.62”.</a:t>
            </a:r>
          </a:p>
          <a:p>
            <a:pPr marL="800100" lvl="1" indent="-342900">
              <a:buFont typeface="Arial" pitchFamily="34" charset="0"/>
              <a:buChar cha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Width</a:t>
            </a:r>
            <a:r>
              <a:rPr lang="en-US" sz="1200" b="0" kern="1200" baseline="0" dirty="0" smtClean="0">
                <a:solidFill>
                  <a:schemeClr val="tx1"/>
                </a:solidFill>
                <a:latin typeface="+mn-lt"/>
                <a:ea typeface="+mn-ea"/>
                <a:cs typeface="+mn-cs"/>
              </a:rPr>
              <a:t> text box enter </a:t>
            </a:r>
            <a:r>
              <a:rPr lang="en-US" sz="1200" b="1" kern="1200" baseline="0" dirty="0" smtClean="0">
                <a:solidFill>
                  <a:schemeClr val="tx1"/>
                </a:solidFill>
                <a:latin typeface="+mn-lt"/>
                <a:ea typeface="+mn-ea"/>
                <a:cs typeface="+mn-cs"/>
              </a:rPr>
              <a:t>10”</a:t>
            </a:r>
            <a:r>
              <a:rPr lang="en-US" sz="1200" b="0" kern="1200" baseline="0" dirty="0" smtClean="0">
                <a:solidFill>
                  <a:schemeClr val="tx1"/>
                </a:solidFill>
                <a:latin typeface="+mn-lt"/>
                <a:ea typeface="+mn-ea"/>
                <a:cs typeface="+mn-cs"/>
              </a:rPr>
              <a:t>.</a:t>
            </a:r>
          </a:p>
          <a:p>
            <a:pPr marL="342900" lvl="0" indent="-342900">
              <a:buFont typeface="+mj-lt"/>
              <a:buAutoNum type="arabicPeriod"/>
            </a:pPr>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Shape Styles</a:t>
            </a:r>
            <a:r>
              <a:rPr lang="en-US" sz="1200" b="0" kern="1200" baseline="0" dirty="0" smtClean="0">
                <a:solidFill>
                  <a:schemeClr val="tx1"/>
                </a:solidFill>
                <a:latin typeface="+mn-lt"/>
                <a:ea typeface="+mn-ea"/>
                <a:cs typeface="+mn-cs"/>
              </a:rPr>
              <a:t> group, click the </a:t>
            </a:r>
            <a:r>
              <a:rPr lang="en-US" sz="1200" b="1" kern="1200" baseline="0" dirty="0" smtClean="0">
                <a:solidFill>
                  <a:schemeClr val="tx1"/>
                </a:solidFill>
                <a:latin typeface="+mn-lt"/>
                <a:ea typeface="+mn-ea"/>
                <a:cs typeface="+mn-cs"/>
              </a:rPr>
              <a:t>Format Shape</a:t>
            </a:r>
            <a:r>
              <a:rPr lang="en-US" sz="1200" b="0" kern="1200" baseline="0" dirty="0" smtClean="0">
                <a:solidFill>
                  <a:schemeClr val="tx1"/>
                </a:solidFill>
                <a:latin typeface="+mn-lt"/>
                <a:ea typeface="+mn-ea"/>
                <a:cs typeface="+mn-cs"/>
              </a:rPr>
              <a:t> dialog box launcher.</a:t>
            </a:r>
          </a:p>
          <a:p>
            <a:pPr marL="342900" lvl="0" indent="-342900">
              <a:buFont typeface="+mj-lt"/>
              <a:buAutoNum type="arabicPeriod"/>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in the left pane, click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and in the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pane, do the following:</a:t>
            </a:r>
          </a:p>
          <a:p>
            <a:pPr marL="800100" lvl="1" indent="-342900">
              <a:buFont typeface="Arial" pitchFamily="34" charset="0"/>
              <a:buChar char="•"/>
            </a:pPr>
            <a:r>
              <a:rPr lang="en-US" sz="1200" b="0" kern="1200" baseline="0" dirty="0" smtClean="0">
                <a:solidFill>
                  <a:schemeClr val="tx1"/>
                </a:solidFill>
                <a:latin typeface="+mn-lt"/>
                <a:ea typeface="+mn-ea"/>
                <a:cs typeface="+mn-cs"/>
              </a:rPr>
              <a:t>Select </a:t>
            </a:r>
            <a:r>
              <a:rPr lang="en-US" sz="1200" b="1" kern="1200" baseline="0" dirty="0" smtClean="0">
                <a:solidFill>
                  <a:schemeClr val="tx1"/>
                </a:solidFill>
                <a:latin typeface="+mn-lt"/>
                <a:ea typeface="+mn-ea"/>
                <a:cs typeface="+mn-cs"/>
              </a:rPr>
              <a:t>Solid fill</a:t>
            </a:r>
            <a:r>
              <a:rPr lang="en-US" sz="1200" b="0" kern="1200" baseline="0" dirty="0" smtClean="0">
                <a:solidFill>
                  <a:schemeClr val="tx1"/>
                </a:solidFill>
                <a:latin typeface="+mn-lt"/>
                <a:ea typeface="+mn-ea"/>
                <a:cs typeface="+mn-cs"/>
              </a:rPr>
              <a:t>. </a:t>
            </a:r>
          </a:p>
          <a:p>
            <a:pPr marL="800100" lvl="1" indent="-342900">
              <a:buFont typeface="Arial" pitchFamily="34" charset="0"/>
              <a:buChar char="•"/>
            </a:pPr>
            <a:r>
              <a:rPr lang="en-US" sz="1200" b="0" kern="1200" baseline="0" dirty="0" smtClean="0">
                <a:solidFill>
                  <a:schemeClr val="tx1"/>
                </a:solidFill>
                <a:latin typeface="+mn-lt"/>
                <a:ea typeface="+mn-ea"/>
                <a:cs typeface="+mn-cs"/>
              </a:rPr>
              <a:t>Click the button next to </a:t>
            </a:r>
            <a:r>
              <a:rPr lang="en-US" sz="1200" b="1" kern="1200" baseline="0" dirty="0" smtClean="0">
                <a:solidFill>
                  <a:schemeClr val="tx1"/>
                </a:solidFill>
                <a:latin typeface="+mn-lt"/>
                <a:ea typeface="+mn-ea"/>
                <a:cs typeface="+mn-cs"/>
              </a:rPr>
              <a:t>Color</a:t>
            </a:r>
            <a:r>
              <a:rPr lang="en-US" sz="1200" b="0" kern="1200" baseline="0" dirty="0" smtClean="0">
                <a:solidFill>
                  <a:schemeClr val="tx1"/>
                </a:solidFill>
                <a:latin typeface="+mn-lt"/>
                <a:ea typeface="+mn-ea"/>
                <a:cs typeface="+mn-cs"/>
              </a:rPr>
              <a:t>, select </a:t>
            </a:r>
            <a:r>
              <a:rPr lang="en-US" sz="1200" b="1" baseline="0" dirty="0" smtClean="0"/>
              <a:t>More Colors</a:t>
            </a:r>
            <a:r>
              <a:rPr lang="en-US" sz="1200" b="0" baseline="0" dirty="0" smtClean="0"/>
              <a:t>, and </a:t>
            </a:r>
            <a:r>
              <a:rPr lang="en-US" sz="1200" dirty="0" smtClean="0"/>
              <a:t>then in the </a:t>
            </a:r>
            <a:r>
              <a:rPr lang="en-US" sz="1200" b="1" dirty="0" smtClean="0"/>
              <a:t>Colors</a:t>
            </a:r>
            <a:r>
              <a:rPr lang="en-US" sz="1200" dirty="0" smtClean="0"/>
              <a:t> dialog box, on the </a:t>
            </a:r>
            <a:r>
              <a:rPr lang="en-US" sz="1200" b="1" dirty="0" smtClean="0"/>
              <a:t>Custom</a:t>
            </a:r>
            <a:r>
              <a:rPr lang="en-US" sz="1200" dirty="0" smtClean="0"/>
              <a:t> tab, enter values for </a:t>
            </a:r>
            <a:r>
              <a:rPr lang="en-US" sz="1200" b="0" dirty="0" smtClean="0"/>
              <a:t>Red</a:t>
            </a:r>
            <a:r>
              <a:rPr lang="en-US" sz="1200" dirty="0" smtClean="0"/>
              <a:t>: </a:t>
            </a:r>
            <a:r>
              <a:rPr lang="en-US" sz="1200" b="1" dirty="0" smtClean="0"/>
              <a:t>137</a:t>
            </a:r>
            <a:r>
              <a:rPr lang="en-US" sz="1200" dirty="0" smtClean="0"/>
              <a:t>, </a:t>
            </a:r>
            <a:r>
              <a:rPr lang="en-US" sz="1200" b="0" dirty="0" smtClean="0"/>
              <a:t>Green</a:t>
            </a:r>
            <a:r>
              <a:rPr lang="en-US" sz="1200" dirty="0" smtClean="0"/>
              <a:t>: </a:t>
            </a:r>
            <a:r>
              <a:rPr lang="en-US" sz="1200" b="1" dirty="0" smtClean="0"/>
              <a:t>227</a:t>
            </a:r>
            <a:r>
              <a:rPr lang="en-US" sz="1200" dirty="0" smtClean="0"/>
              <a:t>, </a:t>
            </a:r>
            <a:r>
              <a:rPr lang="en-US" sz="1200" b="0" dirty="0" smtClean="0"/>
              <a:t>Blue</a:t>
            </a:r>
            <a:r>
              <a:rPr lang="en-US" sz="1200" dirty="0" smtClean="0"/>
              <a:t>: </a:t>
            </a:r>
            <a:r>
              <a:rPr lang="en-US" sz="1200" b="1" dirty="0" smtClean="0"/>
              <a:t>231</a:t>
            </a:r>
            <a:r>
              <a:rPr lang="en-US" sz="1200" dirty="0" smtClean="0"/>
              <a:t>.</a:t>
            </a:r>
          </a:p>
          <a:p>
            <a:pPr marL="800100" lvl="1" indent="-342900">
              <a:buFont typeface="Arial" pitchFamily="34" charset="0"/>
              <a:buChar char="•"/>
            </a:pPr>
            <a:r>
              <a:rPr lang="en-US" sz="1200" b="0" kern="1200" dirty="0" smtClean="0">
                <a:solidFill>
                  <a:schemeClr val="tx1"/>
                </a:solidFill>
                <a:latin typeface="+mn-lt"/>
                <a:ea typeface="+mn-ea"/>
                <a:cs typeface="+mn-cs"/>
              </a:rPr>
              <a:t>Under</a:t>
            </a:r>
            <a:r>
              <a:rPr lang="en-US" sz="1200" b="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use</a:t>
            </a:r>
            <a:r>
              <a:rPr lang="en-US" sz="1200" b="0" kern="1200" baseline="0" dirty="0" smtClean="0">
                <a:solidFill>
                  <a:schemeClr val="tx1"/>
                </a:solidFill>
                <a:latin typeface="+mn-lt"/>
                <a:ea typeface="+mn-ea"/>
                <a:cs typeface="+mn-cs"/>
              </a:rPr>
              <a:t> the slider or </a:t>
            </a:r>
            <a:r>
              <a:rPr lang="en-US" sz="1200" b="0" kern="1200" dirty="0" smtClean="0">
                <a:solidFill>
                  <a:schemeClr val="tx1"/>
                </a:solidFill>
                <a:latin typeface="+mn-lt"/>
                <a:ea typeface="+mn-ea"/>
                <a:cs typeface="+mn-cs"/>
              </a:rPr>
              <a:t>box to enter </a:t>
            </a:r>
            <a:r>
              <a:rPr lang="en-US" sz="1200" b="1" kern="1200" dirty="0" smtClean="0">
                <a:solidFill>
                  <a:schemeClr val="tx1"/>
                </a:solidFill>
                <a:latin typeface="+mn-lt"/>
                <a:ea typeface="+mn-ea"/>
                <a:cs typeface="+mn-cs"/>
              </a:rPr>
              <a:t>70%</a:t>
            </a:r>
            <a:r>
              <a:rPr lang="en-US" sz="1200" b="0" kern="1200" dirty="0" smtClean="0">
                <a:solidFill>
                  <a:schemeClr val="tx1"/>
                </a:solidFill>
                <a:latin typeface="+mn-lt"/>
                <a:ea typeface="+mn-ea"/>
                <a:cs typeface="+mn-cs"/>
              </a:rPr>
              <a:t>.</a:t>
            </a:r>
          </a:p>
          <a:p>
            <a:pPr marL="342900" lvl="0" indent="-342900">
              <a:buFont typeface="+mj-lt"/>
              <a:buAutoNum type="arabicPeriod"/>
            </a:pPr>
            <a:r>
              <a:rPr lang="en-US" sz="1200" b="0" kern="1200" baseline="0" dirty="0" smtClean="0">
                <a:solidFill>
                  <a:schemeClr val="tx1"/>
                </a:solidFill>
                <a:latin typeface="+mn-lt"/>
                <a:ea typeface="+mn-ea"/>
                <a:cs typeface="+mn-cs"/>
              </a:rPr>
              <a:t>Also in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in the left pane, click </a:t>
            </a:r>
            <a:r>
              <a:rPr lang="en-US" sz="1200" b="1" kern="1200" baseline="0" dirty="0" smtClean="0">
                <a:solidFill>
                  <a:schemeClr val="tx1"/>
                </a:solidFill>
                <a:latin typeface="+mn-lt"/>
                <a:ea typeface="+mn-ea"/>
                <a:cs typeface="+mn-cs"/>
              </a:rPr>
              <a:t>Line Color</a:t>
            </a:r>
            <a:r>
              <a:rPr lang="en-US" sz="1200" b="0" kern="1200" baseline="0" dirty="0" smtClean="0">
                <a:solidFill>
                  <a:schemeClr val="tx1"/>
                </a:solidFill>
                <a:latin typeface="+mn-lt"/>
                <a:ea typeface="+mn-ea"/>
                <a:cs typeface="+mn-cs"/>
              </a:rPr>
              <a:t>, and in the </a:t>
            </a:r>
            <a:r>
              <a:rPr lang="en-US" sz="1200" b="1" kern="1200" baseline="0" dirty="0" smtClean="0">
                <a:solidFill>
                  <a:schemeClr val="tx1"/>
                </a:solidFill>
                <a:latin typeface="+mn-lt"/>
                <a:ea typeface="+mn-ea"/>
                <a:cs typeface="+mn-cs"/>
              </a:rPr>
              <a:t>Line Color </a:t>
            </a:r>
            <a:r>
              <a:rPr lang="en-US" sz="1200" b="0" kern="1200" baseline="0" dirty="0" smtClean="0">
                <a:solidFill>
                  <a:schemeClr val="tx1"/>
                </a:solidFill>
                <a:latin typeface="+mn-lt"/>
                <a:ea typeface="+mn-ea"/>
                <a:cs typeface="+mn-cs"/>
              </a:rPr>
              <a:t>pane, select </a:t>
            </a:r>
            <a:r>
              <a:rPr lang="en-US" sz="1200" b="1" kern="1200" baseline="0" dirty="0" smtClean="0">
                <a:solidFill>
                  <a:schemeClr val="tx1"/>
                </a:solidFill>
                <a:latin typeface="+mn-lt"/>
                <a:ea typeface="+mn-ea"/>
                <a:cs typeface="+mn-cs"/>
              </a:rPr>
              <a:t>No line</a:t>
            </a:r>
            <a:r>
              <a:rPr lang="en-US" sz="1200" b="0" kern="1200" baseline="0" dirty="0" smtClean="0">
                <a:solidFill>
                  <a:schemeClr val="tx1"/>
                </a:solidFill>
                <a:latin typeface="+mn-lt"/>
                <a:ea typeface="+mn-ea"/>
                <a:cs typeface="+mn-cs"/>
              </a:rPr>
              <a:t>.</a:t>
            </a:r>
          </a:p>
          <a:p>
            <a:pPr marL="342900" lvl="0" indent="-342900">
              <a:buFont typeface="+mj-lt"/>
              <a:buAutoNum type="arabicPeriod"/>
            </a:pPr>
            <a:r>
              <a:rPr lang="en-US" sz="1200" b="0" kern="1200" baseline="0" dirty="0" smtClean="0">
                <a:solidFill>
                  <a:schemeClr val="tx1"/>
                </a:solidFill>
                <a:latin typeface="+mn-lt"/>
                <a:ea typeface="+mn-ea"/>
                <a:cs typeface="+mn-cs"/>
              </a:rPr>
              <a:t>Position the rectangle on the middle of the slide.</a:t>
            </a:r>
          </a:p>
          <a:p>
            <a:pPr marL="342900" lvl="0" indent="-3429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b="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b="0" kern="1200" dirty="0" smtClean="0">
                <a:solidFill>
                  <a:schemeClr val="tx1"/>
                </a:solidFill>
                <a:latin typeface="+mn-lt"/>
                <a:ea typeface="+mn-ea"/>
                <a:cs typeface="+mn-cs"/>
              </a:rPr>
              <a:t> group, click</a:t>
            </a:r>
            <a:r>
              <a:rPr lang="en-US" sz="1200" b="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Shapes</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Rectangles</a:t>
            </a:r>
            <a:r>
              <a:rPr lang="en-US" sz="1200" b="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Round Diagonal Corner Rectangle </a:t>
            </a:r>
            <a:r>
              <a:rPr lang="en-US" sz="1200" b="0" kern="1200" baseline="0" dirty="0" smtClean="0">
                <a:solidFill>
                  <a:schemeClr val="tx1"/>
                </a:solidFill>
                <a:latin typeface="+mn-lt"/>
                <a:ea typeface="+mn-ea"/>
                <a:cs typeface="+mn-cs"/>
              </a:rPr>
              <a:t>(ninth option from the left). On the slide, drag to draw a rectangle</a:t>
            </a:r>
          </a:p>
          <a:p>
            <a:pPr marL="342900" lvl="0" indent="-342900">
              <a:buFont typeface="+mj-lt"/>
              <a:buAutoNum type="arabicPeriod"/>
            </a:pPr>
            <a:r>
              <a:rPr lang="en-US" sz="1200" b="0" kern="1200" baseline="0" dirty="0" smtClean="0">
                <a:solidFill>
                  <a:schemeClr val="tx1"/>
                </a:solidFill>
                <a:latin typeface="+mn-lt"/>
                <a:ea typeface="+mn-ea"/>
                <a:cs typeface="+mn-cs"/>
              </a:rPr>
              <a:t>Select the round diagonal corner rectangle. Under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Size</a:t>
            </a:r>
            <a:r>
              <a:rPr lang="en-US" sz="1200" b="0" kern="1200" baseline="0" dirty="0" smtClean="0">
                <a:solidFill>
                  <a:schemeClr val="tx1"/>
                </a:solidFill>
                <a:latin typeface="+mn-lt"/>
                <a:ea typeface="+mn-ea"/>
                <a:cs typeface="+mn-cs"/>
              </a:rPr>
              <a:t> group, in the </a:t>
            </a:r>
            <a:r>
              <a:rPr lang="en-US" sz="1200" b="1" kern="1200" baseline="0" dirty="0" smtClean="0">
                <a:solidFill>
                  <a:schemeClr val="tx1"/>
                </a:solidFill>
                <a:latin typeface="+mn-lt"/>
                <a:ea typeface="+mn-ea"/>
                <a:cs typeface="+mn-cs"/>
              </a:rPr>
              <a:t>Shape Height </a:t>
            </a:r>
            <a:r>
              <a:rPr lang="en-US" sz="1200" b="0" kern="1200" baseline="0" dirty="0" smtClean="0">
                <a:solidFill>
                  <a:schemeClr val="tx1"/>
                </a:solidFill>
                <a:latin typeface="+mn-lt"/>
                <a:ea typeface="+mn-ea"/>
                <a:cs typeface="+mn-cs"/>
              </a:rPr>
              <a:t>text box enter </a:t>
            </a:r>
            <a:r>
              <a:rPr lang="en-US" sz="1200" b="1" kern="1200" baseline="0" dirty="0" smtClean="0">
                <a:solidFill>
                  <a:schemeClr val="tx1"/>
                </a:solidFill>
                <a:latin typeface="+mn-lt"/>
                <a:ea typeface="+mn-ea"/>
                <a:cs typeface="+mn-cs"/>
              </a:rPr>
              <a:t>0.44” </a:t>
            </a:r>
            <a:r>
              <a:rPr lang="en-US" sz="1200" b="0" kern="1200" baseline="0" dirty="0" smtClean="0">
                <a:solidFill>
                  <a:schemeClr val="tx1"/>
                </a:solidFill>
                <a:latin typeface="+mn-lt"/>
                <a:ea typeface="+mn-ea"/>
                <a:cs typeface="+mn-cs"/>
              </a:rPr>
              <a:t> and in the </a:t>
            </a:r>
            <a:r>
              <a:rPr lang="en-US" sz="1200" b="1" kern="1200" baseline="0" dirty="0" smtClean="0">
                <a:solidFill>
                  <a:schemeClr val="tx1"/>
                </a:solidFill>
                <a:latin typeface="+mn-lt"/>
                <a:ea typeface="+mn-ea"/>
                <a:cs typeface="+mn-cs"/>
              </a:rPr>
              <a:t>Shape Width</a:t>
            </a:r>
            <a:r>
              <a:rPr lang="en-US" sz="1200" b="0" kern="1200" baseline="0" dirty="0" smtClean="0">
                <a:solidFill>
                  <a:schemeClr val="tx1"/>
                </a:solidFill>
                <a:latin typeface="+mn-lt"/>
                <a:ea typeface="+mn-ea"/>
                <a:cs typeface="+mn-cs"/>
              </a:rPr>
              <a:t> text box enter </a:t>
            </a:r>
            <a:r>
              <a:rPr lang="en-US" sz="1200" b="1" kern="1200" baseline="0" dirty="0" smtClean="0">
                <a:solidFill>
                  <a:schemeClr val="tx1"/>
                </a:solidFill>
                <a:latin typeface="+mn-lt"/>
                <a:ea typeface="+mn-ea"/>
                <a:cs typeface="+mn-cs"/>
              </a:rPr>
              <a:t>0.44”</a:t>
            </a:r>
            <a:r>
              <a:rPr lang="en-US" sz="1200" b="0" kern="1200" baseline="0" dirty="0" smtClean="0">
                <a:solidFill>
                  <a:schemeClr val="tx1"/>
                </a:solidFill>
                <a:latin typeface="+mn-lt"/>
                <a:ea typeface="+mn-ea"/>
                <a:cs typeface="+mn-cs"/>
              </a:rPr>
              <a:t>.</a:t>
            </a:r>
          </a:p>
          <a:p>
            <a:pPr marL="342900" lvl="0" indent="-342900">
              <a:buFont typeface="+mj-lt"/>
              <a:buAutoNum type="arabicPeriod"/>
            </a:pPr>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Shape Styles</a:t>
            </a:r>
            <a:r>
              <a:rPr lang="en-US" sz="1200" b="0" kern="1200" baseline="0" dirty="0" smtClean="0">
                <a:solidFill>
                  <a:schemeClr val="tx1"/>
                </a:solidFill>
                <a:latin typeface="+mn-lt"/>
                <a:ea typeface="+mn-ea"/>
                <a:cs typeface="+mn-cs"/>
              </a:rPr>
              <a:t> group, click the </a:t>
            </a:r>
            <a:r>
              <a:rPr lang="en-US" sz="1200" b="1" kern="1200" baseline="0" dirty="0" smtClean="0">
                <a:solidFill>
                  <a:schemeClr val="tx1"/>
                </a:solidFill>
                <a:latin typeface="+mn-lt"/>
                <a:ea typeface="+mn-ea"/>
                <a:cs typeface="+mn-cs"/>
              </a:rPr>
              <a:t>Format Shape</a:t>
            </a:r>
            <a:r>
              <a:rPr lang="en-US" sz="1200" b="0" kern="1200" baseline="0" dirty="0" smtClean="0">
                <a:solidFill>
                  <a:schemeClr val="tx1"/>
                </a:solidFill>
                <a:latin typeface="+mn-lt"/>
                <a:ea typeface="+mn-ea"/>
                <a:cs typeface="+mn-cs"/>
              </a:rPr>
              <a:t> dialog box launcher.</a:t>
            </a:r>
          </a:p>
          <a:p>
            <a:pPr marL="342900" lvl="0" indent="-342900">
              <a:buFont typeface="+mj-lt"/>
              <a:buAutoNum type="arabicPeriod"/>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in the left pane, click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and in the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pane, do the following:</a:t>
            </a:r>
          </a:p>
          <a:p>
            <a:pPr marL="800100" lvl="1" indent="-342900">
              <a:buFont typeface="Arial" pitchFamily="34" charset="0"/>
              <a:buChar char="•"/>
            </a:pPr>
            <a:r>
              <a:rPr lang="en-US" sz="1200" b="0" kern="1200" baseline="0" dirty="0" smtClean="0">
                <a:solidFill>
                  <a:schemeClr val="tx1"/>
                </a:solidFill>
                <a:latin typeface="+mn-lt"/>
                <a:ea typeface="+mn-ea"/>
                <a:cs typeface="+mn-cs"/>
              </a:rPr>
              <a:t>Select </a:t>
            </a:r>
            <a:r>
              <a:rPr lang="en-US" sz="1200" b="1" kern="1200" baseline="0" dirty="0" smtClean="0">
                <a:solidFill>
                  <a:schemeClr val="tx1"/>
                </a:solidFill>
                <a:latin typeface="+mn-lt"/>
                <a:ea typeface="+mn-ea"/>
                <a:cs typeface="+mn-cs"/>
              </a:rPr>
              <a:t>Solid fill</a:t>
            </a:r>
            <a:r>
              <a:rPr lang="en-US" sz="1200" b="0" kern="1200" baseline="0" dirty="0" smtClean="0">
                <a:solidFill>
                  <a:schemeClr val="tx1"/>
                </a:solidFill>
                <a:latin typeface="+mn-lt"/>
                <a:ea typeface="+mn-ea"/>
                <a:cs typeface="+mn-cs"/>
              </a:rPr>
              <a:t>. </a:t>
            </a:r>
          </a:p>
          <a:p>
            <a:pPr marL="800100" lvl="1" indent="-342900">
              <a:buFont typeface="Arial" pitchFamily="34" charset="0"/>
              <a:buChar char="•"/>
            </a:pPr>
            <a:r>
              <a:rPr lang="en-US" sz="1200" b="0" kern="1200" baseline="0" dirty="0" smtClean="0">
                <a:solidFill>
                  <a:schemeClr val="tx1"/>
                </a:solidFill>
                <a:latin typeface="+mn-lt"/>
                <a:ea typeface="+mn-ea"/>
                <a:cs typeface="+mn-cs"/>
              </a:rPr>
              <a:t>Click the button next to </a:t>
            </a:r>
            <a:r>
              <a:rPr lang="en-US" sz="1200" b="1" kern="1200" baseline="0" dirty="0" smtClean="0">
                <a:solidFill>
                  <a:schemeClr val="tx1"/>
                </a:solidFill>
                <a:latin typeface="+mn-lt"/>
                <a:ea typeface="+mn-ea"/>
                <a:cs typeface="+mn-cs"/>
              </a:rPr>
              <a:t>Color</a:t>
            </a:r>
            <a:r>
              <a:rPr lang="en-US" sz="1200" b="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a:t>
            </a:r>
            <a:r>
              <a:rPr lang="en-US" sz="1200" b="0" kern="1200" baseline="0" dirty="0" smtClean="0">
                <a:solidFill>
                  <a:schemeClr val="tx1"/>
                </a:solidFill>
                <a:latin typeface="+mn-lt"/>
                <a:ea typeface="+mn-ea"/>
                <a:cs typeface="+mn-cs"/>
              </a:rPr>
              <a:t>, select </a:t>
            </a:r>
            <a:r>
              <a:rPr lang="en-US" sz="1200" b="1" baseline="0" dirty="0" smtClean="0"/>
              <a:t>White, Background 1, Darker 15% </a:t>
            </a:r>
            <a:r>
              <a:rPr lang="en-US" sz="1200" b="0" baseline="0" dirty="0" smtClean="0"/>
              <a:t>(third row, first option from the left)</a:t>
            </a:r>
            <a:r>
              <a:rPr lang="en-US" sz="1200" dirty="0" smtClean="0"/>
              <a:t>.</a:t>
            </a:r>
          </a:p>
          <a:p>
            <a:pPr marL="800100" lvl="1" indent="-3429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b="0" kern="1200" dirty="0" smtClean="0">
                <a:solidFill>
                  <a:schemeClr val="tx1"/>
                </a:solidFill>
                <a:latin typeface="+mn-lt"/>
                <a:ea typeface="+mn-ea"/>
                <a:cs typeface="+mn-cs"/>
              </a:rPr>
              <a:t>.</a:t>
            </a:r>
          </a:p>
          <a:p>
            <a:pPr marL="342900" lvl="0" indent="-342900">
              <a:buFont typeface="+mj-lt"/>
              <a:buAutoNum type="arabicPeriod"/>
            </a:pPr>
            <a:r>
              <a:rPr lang="en-US" sz="1200" b="0" kern="1200" baseline="0" dirty="0" smtClean="0">
                <a:solidFill>
                  <a:schemeClr val="tx1"/>
                </a:solidFill>
                <a:latin typeface="+mn-lt"/>
                <a:ea typeface="+mn-ea"/>
                <a:cs typeface="+mn-cs"/>
              </a:rPr>
              <a:t>Also in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in the left pane, click </a:t>
            </a:r>
            <a:r>
              <a:rPr lang="en-US" sz="1200" b="1" kern="1200" baseline="0" dirty="0" smtClean="0">
                <a:solidFill>
                  <a:schemeClr val="tx1"/>
                </a:solidFill>
                <a:latin typeface="+mn-lt"/>
                <a:ea typeface="+mn-ea"/>
                <a:cs typeface="+mn-cs"/>
              </a:rPr>
              <a:t>Line Color</a:t>
            </a:r>
            <a:r>
              <a:rPr lang="en-US" sz="1200" b="0" kern="1200" baseline="0" dirty="0" smtClean="0">
                <a:solidFill>
                  <a:schemeClr val="tx1"/>
                </a:solidFill>
                <a:latin typeface="+mn-lt"/>
                <a:ea typeface="+mn-ea"/>
                <a:cs typeface="+mn-cs"/>
              </a:rPr>
              <a:t>, and in the </a:t>
            </a:r>
            <a:r>
              <a:rPr lang="en-US" sz="1200" b="1" kern="1200" baseline="0" dirty="0" smtClean="0">
                <a:solidFill>
                  <a:schemeClr val="tx1"/>
                </a:solidFill>
                <a:latin typeface="+mn-lt"/>
                <a:ea typeface="+mn-ea"/>
                <a:cs typeface="+mn-cs"/>
              </a:rPr>
              <a:t>Line Color </a:t>
            </a:r>
            <a:r>
              <a:rPr lang="en-US" sz="1200" b="0" kern="1200" baseline="0" dirty="0" smtClean="0">
                <a:solidFill>
                  <a:schemeClr val="tx1"/>
                </a:solidFill>
                <a:latin typeface="+mn-lt"/>
                <a:ea typeface="+mn-ea"/>
                <a:cs typeface="+mn-cs"/>
              </a:rPr>
              <a:t>pane, select </a:t>
            </a:r>
            <a:r>
              <a:rPr lang="en-US" sz="1200" b="1" kern="1200" baseline="0" dirty="0" smtClean="0">
                <a:solidFill>
                  <a:schemeClr val="tx1"/>
                </a:solidFill>
                <a:latin typeface="+mn-lt"/>
                <a:ea typeface="+mn-ea"/>
                <a:cs typeface="+mn-cs"/>
              </a:rPr>
              <a:t>No line</a:t>
            </a:r>
            <a:r>
              <a:rPr lang="en-US" sz="1200" b="0" kern="1200" baseline="0" dirty="0" smtClean="0">
                <a:solidFill>
                  <a:schemeClr val="tx1"/>
                </a:solidFill>
                <a:latin typeface="+mn-lt"/>
                <a:ea typeface="+mn-ea"/>
                <a:cs typeface="+mn-cs"/>
              </a:rPr>
              <a:t>.</a:t>
            </a:r>
          </a:p>
          <a:p>
            <a:pPr marL="342900" lvl="0" indent="-342900">
              <a:buFont typeface="+mj-lt"/>
              <a:buAutoNum type="arabicPeriod"/>
            </a:pPr>
            <a:r>
              <a:rPr lang="en-US" sz="1200" b="0" kern="1200" baseline="0" dirty="0" smtClean="0">
                <a:solidFill>
                  <a:schemeClr val="tx1"/>
                </a:solidFill>
                <a:latin typeface="+mn-lt"/>
                <a:ea typeface="+mn-ea"/>
                <a:cs typeface="+mn-cs"/>
              </a:rPr>
              <a:t>Select the round diagonal corner rectangle. On the </a:t>
            </a:r>
            <a:r>
              <a:rPr lang="en-US" sz="1200" b="1" kern="1200" baseline="0" dirty="0" smtClean="0">
                <a:solidFill>
                  <a:schemeClr val="tx1"/>
                </a:solidFill>
                <a:latin typeface="+mn-lt"/>
                <a:ea typeface="+mn-ea"/>
                <a:cs typeface="+mn-cs"/>
              </a:rPr>
              <a:t>Home</a:t>
            </a:r>
            <a:r>
              <a:rPr lang="en-US" sz="1200" b="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Clipboard</a:t>
            </a:r>
            <a:r>
              <a:rPr lang="en-US" sz="1200" b="0" kern="1200" baseline="0" dirty="0" smtClean="0">
                <a:solidFill>
                  <a:schemeClr val="tx1"/>
                </a:solidFill>
                <a:latin typeface="+mn-lt"/>
                <a:ea typeface="+mn-ea"/>
                <a:cs typeface="+mn-cs"/>
              </a:rPr>
              <a:t> group, click the arrow at </a:t>
            </a:r>
            <a:r>
              <a:rPr lang="en-US" sz="1200" b="1" kern="1200" baseline="0" dirty="0" smtClean="0">
                <a:solidFill>
                  <a:schemeClr val="tx1"/>
                </a:solidFill>
                <a:latin typeface="+mn-lt"/>
                <a:ea typeface="+mn-ea"/>
                <a:cs typeface="+mn-cs"/>
              </a:rPr>
              <a:t>Copy</a:t>
            </a:r>
            <a:r>
              <a:rPr lang="en-US" sz="1200" b="0" kern="1200" baseline="0" dirty="0" smtClean="0">
                <a:solidFill>
                  <a:schemeClr val="tx1"/>
                </a:solidFill>
                <a:latin typeface="+mn-lt"/>
                <a:ea typeface="+mn-ea"/>
                <a:cs typeface="+mn-cs"/>
              </a:rPr>
              <a:t>, and select </a:t>
            </a:r>
            <a:r>
              <a:rPr lang="en-US" sz="1200" b="1" kern="1200" baseline="0" dirty="0" smtClean="0">
                <a:solidFill>
                  <a:schemeClr val="tx1"/>
                </a:solidFill>
                <a:latin typeface="+mn-lt"/>
                <a:ea typeface="+mn-ea"/>
                <a:cs typeface="+mn-cs"/>
              </a:rPr>
              <a:t>Duplicate</a:t>
            </a:r>
            <a:r>
              <a:rPr lang="en-US" sz="1200" b="0" kern="1200" baseline="0" dirty="0" smtClean="0">
                <a:solidFill>
                  <a:schemeClr val="tx1"/>
                </a:solidFill>
                <a:latin typeface="+mn-lt"/>
                <a:ea typeface="+mn-ea"/>
                <a:cs typeface="+mn-cs"/>
              </a:rPr>
              <a:t>. Repeat this process until you have a total of seven round diagonal corner rectangles.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press and hold CTRL and s</a:t>
            </a:r>
            <a:r>
              <a:rPr lang="en-US" sz="1200" dirty="0" smtClean="0"/>
              <a:t>elect the</a:t>
            </a:r>
            <a:r>
              <a:rPr lang="en-US" sz="1200" baseline="0" dirty="0" smtClean="0"/>
              <a:t> seven </a:t>
            </a:r>
            <a:r>
              <a:rPr lang="en-US" sz="1200" b="0" kern="1200" baseline="0" dirty="0" smtClean="0">
                <a:solidFill>
                  <a:schemeClr val="tx1"/>
                </a:solidFill>
                <a:latin typeface="+mn-lt"/>
                <a:ea typeface="+mn-ea"/>
                <a:cs typeface="+mn-cs"/>
              </a:rPr>
              <a:t>round diagonal corner rectangles. O</a:t>
            </a:r>
            <a:r>
              <a:rPr lang="en-US" sz="1200" dirty="0" smtClean="0"/>
              <a:t>n the </a:t>
            </a:r>
            <a:r>
              <a:rPr lang="en-US" sz="1200" b="1" dirty="0" smtClean="0"/>
              <a:t>Home</a:t>
            </a:r>
            <a:r>
              <a:rPr lang="en-US" sz="1200" dirty="0" smtClean="0"/>
              <a:t> tab, in the </a:t>
            </a:r>
            <a:r>
              <a:rPr lang="en-US" sz="1200" b="1" dirty="0" smtClean="0"/>
              <a:t>Drawing</a:t>
            </a:r>
            <a:r>
              <a:rPr lang="en-US" sz="1200" dirty="0" smtClean="0"/>
              <a:t> group, click </a:t>
            </a:r>
            <a:r>
              <a:rPr lang="en-US" sz="1200" b="1" dirty="0" smtClean="0"/>
              <a:t>Arrange</a:t>
            </a:r>
            <a:r>
              <a:rPr lang="en-US" sz="1200" dirty="0" smtClean="0"/>
              <a:t>, and then under </a:t>
            </a:r>
            <a:r>
              <a:rPr lang="en-US" sz="1200" b="1" dirty="0" smtClean="0"/>
              <a:t>Position Objects</a:t>
            </a:r>
            <a:r>
              <a:rPr lang="en-US" sz="1200" dirty="0" smtClean="0"/>
              <a:t>, point to </a:t>
            </a:r>
            <a:r>
              <a:rPr lang="en-US" sz="1200" b="1" dirty="0" smtClean="0"/>
              <a:t>Align</a:t>
            </a:r>
            <a:r>
              <a:rPr lang="en-US" sz="1200" dirty="0" smtClean="0"/>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Click </a:t>
            </a:r>
            <a:r>
              <a:rPr lang="en-US" sz="1200" b="1" dirty="0" smtClean="0"/>
              <a:t>Align Selected Objects</a:t>
            </a:r>
            <a:r>
              <a:rPr lang="en-US" sz="120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Click </a:t>
            </a:r>
            <a:r>
              <a:rPr lang="en-US" sz="1200" b="1" dirty="0" smtClean="0"/>
              <a:t>Align Top</a:t>
            </a:r>
            <a:r>
              <a:rPr lang="en-US" sz="120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Click </a:t>
            </a:r>
            <a:r>
              <a:rPr lang="en-US" sz="1200" b="1" dirty="0" smtClean="0"/>
              <a:t>Distribute Horizontally</a:t>
            </a:r>
            <a:r>
              <a:rPr lang="en-US" sz="1200" dirty="0" smtClean="0"/>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Right-click the slide background area, and then click </a:t>
            </a:r>
            <a:r>
              <a:rPr lang="en-US" sz="1200" b="1" kern="1200" dirty="0" smtClean="0">
                <a:solidFill>
                  <a:schemeClr val="tx1"/>
                </a:solidFill>
                <a:effectLst/>
                <a:latin typeface="+mn-lt"/>
                <a:ea typeface="+mn-ea"/>
                <a:cs typeface="+mn-cs"/>
              </a:rPr>
              <a:t>Format Background</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Format Background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in the left pane, select </a:t>
            </a:r>
            <a:r>
              <a:rPr lang="en-US" sz="1200" b="1" kern="1200" dirty="0" smtClean="0">
                <a:solidFill>
                  <a:schemeClr val="tx1"/>
                </a:solidFill>
                <a:effectLst/>
                <a:latin typeface="+mn-lt"/>
                <a:ea typeface="+mn-ea"/>
                <a:cs typeface="+mn-cs"/>
              </a:rPr>
              <a:t>Gradient fill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pane, and then do the following:</a:t>
            </a:r>
            <a:endParaRPr lang="en-US" dirty="0" smtClean="0">
              <a:effectLst/>
            </a:endParaRP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Linear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Direction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Linear Diagonal – Bottom Right to Top Left </a:t>
            </a:r>
            <a:r>
              <a:rPr lang="en-US" sz="1200" kern="1200" dirty="0" smtClean="0">
                <a:solidFill>
                  <a:schemeClr val="tx1"/>
                </a:solidFill>
                <a:effectLst/>
                <a:latin typeface="+mn-lt"/>
                <a:ea typeface="+mn-ea"/>
                <a:cs typeface="+mn-cs"/>
              </a:rPr>
              <a:t>(second row, third option from the left). </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until two stops appear on the slider, and customize the gradient stops as follows:</a:t>
            </a:r>
            <a:endParaRPr lang="en-US" dirty="0" smtClean="0">
              <a:effectLst/>
            </a:endParaRPr>
          </a:p>
          <a:p>
            <a:pPr marL="685800" lvl="1" indent="-228600">
              <a:buFont typeface="+mj-lt"/>
              <a:buAutoNum type="arabicPeriod"/>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1 </a:t>
            </a:r>
            <a:r>
              <a:rPr lang="en-US" sz="1200" kern="1200" dirty="0" smtClean="0">
                <a:solidFill>
                  <a:schemeClr val="tx1"/>
                </a:solidFill>
                <a:effectLst/>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50%</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click </a:t>
            </a:r>
            <a:r>
              <a:rPr lang="en-US" sz="1200" b="1" kern="1200" dirty="0" smtClean="0">
                <a:solidFill>
                  <a:schemeClr val="tx1"/>
                </a:solidFill>
                <a:effectLst/>
                <a:latin typeface="+mn-lt"/>
                <a:ea typeface="+mn-ea"/>
                <a:cs typeface="+mn-cs"/>
              </a:rPr>
              <a:t>White, Background 1 </a:t>
            </a:r>
            <a:r>
              <a:rPr lang="en-US" sz="1200" kern="1200" dirty="0" smtClean="0">
                <a:solidFill>
                  <a:schemeClr val="tx1"/>
                </a:solidFill>
                <a:effectLst/>
                <a:latin typeface="+mn-lt"/>
                <a:ea typeface="+mn-ea"/>
                <a:cs typeface="+mn-cs"/>
              </a:rPr>
              <a:t>(first row, first option from the left).</a:t>
            </a:r>
          </a:p>
          <a:p>
            <a:pPr marL="685800" lvl="1" indent="-228600">
              <a:buFont typeface="+mj-lt"/>
              <a:buAutoNum type="arabicPeriod"/>
            </a:pPr>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Stop 2 </a:t>
            </a:r>
            <a:r>
              <a:rPr lang="en-US" sz="1200" kern="1200" dirty="0" smtClean="0">
                <a:solidFill>
                  <a:schemeClr val="tx1"/>
                </a:solidFill>
                <a:effectLst/>
                <a:latin typeface="+mn-lt"/>
                <a:ea typeface="+mn-ea"/>
                <a:cs typeface="+mn-cs"/>
              </a:rPr>
              <a:t>on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Colors </a:t>
            </a:r>
            <a:r>
              <a:rPr lang="en-US" sz="1200" kern="1200" dirty="0" smtClean="0">
                <a:solidFill>
                  <a:schemeClr val="tx1"/>
                </a:solidFill>
                <a:effectLst/>
                <a:latin typeface="+mn-lt"/>
                <a:ea typeface="+mn-ea"/>
                <a:cs typeface="+mn-cs"/>
              </a:rPr>
              <a:t>dialog box, on the</a:t>
            </a:r>
            <a:r>
              <a:rPr lang="en-US" sz="1200" b="1" kern="1200" dirty="0" smtClean="0">
                <a:solidFill>
                  <a:schemeClr val="tx1"/>
                </a:solidFill>
                <a:effectLst/>
                <a:latin typeface="+mn-lt"/>
                <a:ea typeface="+mn-ea"/>
                <a:cs typeface="+mn-cs"/>
              </a:rPr>
              <a:t> Custom </a:t>
            </a:r>
            <a:r>
              <a:rPr lang="en-US" sz="1200" kern="1200" dirty="0" smtClean="0">
                <a:solidFill>
                  <a:schemeClr val="tx1"/>
                </a:solidFill>
                <a:effectLst/>
                <a:latin typeface="+mn-lt"/>
                <a:ea typeface="+mn-ea"/>
                <a:cs typeface="+mn-cs"/>
              </a:rPr>
              <a:t>tab, enter values for </a:t>
            </a:r>
            <a:r>
              <a:rPr lang="en-US" sz="1200" b="1" kern="1200" dirty="0" smtClean="0">
                <a:solidFill>
                  <a:schemeClr val="tx1"/>
                </a:solidFill>
                <a:effectLst/>
                <a:latin typeface="+mn-lt"/>
                <a:ea typeface="+mn-ea"/>
                <a:cs typeface="+mn-cs"/>
              </a:rPr>
              <a:t>Red: 204</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Green: 244</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Blue: 248</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O" sz="1200" kern="1200" dirty="0" smtClean="0">
                <a:solidFill>
                  <a:schemeClr val="tx1"/>
                </a:solidFill>
                <a:effectLst/>
                <a:latin typeface="+mn-lt"/>
                <a:ea typeface="+mn-ea"/>
                <a:cs typeface="+mn-cs"/>
              </a:rPr>
              <a:t>Hemos planteado  y presentado un proyecto de educación en el contexto de los laboratorios vivos e innovación abierta, dirigido a los estudiantes de educación básica de la ciudad de Medellín- Colombia, como  una  alternativa metodológica para mejorar el proceso de enseñanza – aprendizaje, centrada en  sus inteligencias y habilidades individuales, para que tengan una educación con sentido, disfruten más y puedan desarrollar al máximo sus potencialidades, su autonomía y tengan claro y bien fundamentado su proyecto de vida desde temprana edad.</a:t>
            </a:r>
            <a:endParaRPr lang="es-CO" dirty="0"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6CF1A9C-9C7D-43CF-B8CC-2ED07EFCCC00}" type="slidenum">
              <a:rPr lang="es-CO" smtClean="0"/>
              <a:pPr eaLnBrk="1" hangingPunct="1"/>
              <a:t>4</a:t>
            </a:fld>
            <a:endParaRPr lang="es-C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smtClean="0"/>
              <a:t>La escuela está en crisis</a:t>
            </a:r>
            <a:endParaRPr lang="es-CO" dirty="0" smtClean="0"/>
          </a:p>
          <a:p>
            <a:pPr lvl="1"/>
            <a:r>
              <a:rPr lang="es-CO" dirty="0" smtClean="0"/>
              <a:t>Estudiantes desmotivados y desconcentrados</a:t>
            </a:r>
          </a:p>
          <a:p>
            <a:pPr lvl="1"/>
            <a:r>
              <a:rPr lang="es-CO" dirty="0" smtClean="0"/>
              <a:t>Docentes estresados y enfermos </a:t>
            </a:r>
          </a:p>
          <a:p>
            <a:pPr lvl="1"/>
            <a:r>
              <a:rPr lang="es-CO" dirty="0" smtClean="0"/>
              <a:t>Padres de Familia alejados de la escuela</a:t>
            </a:r>
          </a:p>
          <a:p>
            <a:pPr lvl="1"/>
            <a:r>
              <a:rPr lang="es-CO" dirty="0" smtClean="0"/>
              <a:t>El estado demanda calidad educativa.</a:t>
            </a:r>
          </a:p>
          <a:p>
            <a:pPr marL="0" indent="0">
              <a:buNone/>
            </a:pPr>
            <a:r>
              <a:rPr lang="es-ES" b="1" dirty="0" smtClean="0"/>
              <a:t> </a:t>
            </a:r>
            <a:endParaRPr lang="es-CO" dirty="0" smtClean="0"/>
          </a:p>
          <a:p>
            <a:r>
              <a:rPr lang="es-ES" b="1" dirty="0" smtClean="0"/>
              <a:t>Los Estudiantes presentan </a:t>
            </a:r>
            <a:endParaRPr lang="es-CO" dirty="0" smtClean="0"/>
          </a:p>
          <a:p>
            <a:pPr lvl="1"/>
            <a:r>
              <a:rPr lang="es-ES" dirty="0" smtClean="0"/>
              <a:t>Ausentismo escolar</a:t>
            </a:r>
            <a:endParaRPr lang="es-CO" dirty="0" smtClean="0"/>
          </a:p>
          <a:p>
            <a:pPr lvl="1"/>
            <a:r>
              <a:rPr lang="es-CO" dirty="0" smtClean="0"/>
              <a:t>El hacinamiento en las aulas</a:t>
            </a:r>
          </a:p>
          <a:p>
            <a:pPr lvl="1"/>
            <a:r>
              <a:rPr lang="es-ES" dirty="0" smtClean="0"/>
              <a:t>Las escuelas les aburren   </a:t>
            </a:r>
            <a:endParaRPr lang="es-CO" dirty="0" smtClean="0"/>
          </a:p>
          <a:p>
            <a:pPr lvl="1"/>
            <a:r>
              <a:rPr lang="es-ES" dirty="0" smtClean="0"/>
              <a:t>Los problemas familiares y conflictos del sector</a:t>
            </a:r>
            <a:endParaRPr lang="es-CO" dirty="0" smtClean="0"/>
          </a:p>
          <a:p>
            <a:pPr lvl="1"/>
            <a:r>
              <a:rPr lang="es-ES" dirty="0" smtClean="0"/>
              <a:t>Conflicto en las aulas, </a:t>
            </a:r>
            <a:r>
              <a:rPr lang="es-ES" dirty="0" err="1" smtClean="0"/>
              <a:t>Bulliyng</a:t>
            </a:r>
            <a:r>
              <a:rPr lang="es-ES" dirty="0" smtClean="0"/>
              <a:t> y matoneo.</a:t>
            </a:r>
            <a:endParaRPr lang="es-CO" dirty="0" smtClean="0"/>
          </a:p>
          <a:p>
            <a:pPr lvl="1"/>
            <a:r>
              <a:rPr lang="es-ES" dirty="0" smtClean="0"/>
              <a:t>Hiperactividad </a:t>
            </a:r>
            <a:endParaRPr lang="es-CO" dirty="0" smtClean="0"/>
          </a:p>
          <a:p>
            <a:pPr marL="274320" lvl="1" indent="0">
              <a:buNone/>
            </a:pPr>
            <a:r>
              <a:rPr lang="es-ES" dirty="0" smtClean="0"/>
              <a:t> </a:t>
            </a:r>
            <a:endParaRPr lang="es-CO" dirty="0" smtClean="0"/>
          </a:p>
          <a:p>
            <a:r>
              <a:rPr lang="es-ES" b="1" dirty="0" smtClean="0"/>
              <a:t>En los maestros  se observa</a:t>
            </a:r>
            <a:endParaRPr lang="es-CO" dirty="0" smtClean="0"/>
          </a:p>
          <a:p>
            <a:pPr lvl="1"/>
            <a:r>
              <a:rPr lang="es-ES" dirty="0" smtClean="0"/>
              <a:t>30% asisten a consultas sicológicas o siquiátricas</a:t>
            </a:r>
            <a:endParaRPr lang="es-CO" dirty="0" smtClean="0"/>
          </a:p>
          <a:p>
            <a:pPr lvl="1"/>
            <a:r>
              <a:rPr lang="es-CO" dirty="0" smtClean="0"/>
              <a:t>55%  les cuesta  captar y mantener</a:t>
            </a:r>
          </a:p>
          <a:p>
            <a:pPr lvl="1"/>
            <a:r>
              <a:rPr lang="es-CO" dirty="0" smtClean="0"/>
              <a:t>Entre el 5 y el 10 % de alumnos insultan o amenazan a sus docentes </a:t>
            </a:r>
          </a:p>
          <a:p>
            <a:pPr lvl="1"/>
            <a:r>
              <a:rPr lang="es-CO" dirty="0" smtClean="0"/>
              <a:t>Expresan fatiga y demasiado esfuerzo  para captar la atención de los estudiantes  en sus clases.</a:t>
            </a:r>
          </a:p>
          <a:p>
            <a:pPr marL="274320" lvl="1" indent="0">
              <a:buNone/>
            </a:pPr>
            <a:r>
              <a:rPr lang="es-CO" dirty="0" smtClean="0"/>
              <a:t> </a:t>
            </a:r>
          </a:p>
          <a:p>
            <a:r>
              <a:rPr lang="es-ES" b="1" dirty="0" smtClean="0"/>
              <a:t>Padres de familia: </a:t>
            </a:r>
            <a:endParaRPr lang="es-CO" dirty="0" smtClean="0"/>
          </a:p>
          <a:p>
            <a:pPr lvl="1"/>
            <a:r>
              <a:rPr lang="es-ES" dirty="0" smtClean="0"/>
              <a:t>Trabajan tiempo completo </a:t>
            </a:r>
            <a:endParaRPr lang="es-CO" dirty="0" smtClean="0"/>
          </a:p>
          <a:p>
            <a:pPr lvl="1"/>
            <a:r>
              <a:rPr lang="es-ES" dirty="0" smtClean="0"/>
              <a:t>No se conectan con las actividades de sus hijos</a:t>
            </a:r>
            <a:endParaRPr lang="es-CO" dirty="0" smtClean="0"/>
          </a:p>
          <a:p>
            <a:pPr lvl="1"/>
            <a:r>
              <a:rPr lang="es-ES" dirty="0" smtClean="0"/>
              <a:t>Hogares  en conflicto</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0EF26EDC-4FEC-4353-9ADC-95C82405F43A}" type="slidenum">
              <a:rPr lang="es-CO" smtClean="0"/>
              <a:t>5</a:t>
            </a:fld>
            <a:endParaRPr lang="es-CO"/>
          </a:p>
        </p:txBody>
      </p:sp>
    </p:spTree>
    <p:extLst>
      <p:ext uri="{BB962C8B-B14F-4D97-AF65-F5344CB8AC3E}">
        <p14:creationId xmlns:p14="http://schemas.microsoft.com/office/powerpoint/2010/main" val="346945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kern="1200" dirty="0" smtClean="0">
                <a:solidFill>
                  <a:schemeClr val="tx1"/>
                </a:solidFill>
                <a:effectLst/>
                <a:latin typeface="+mn-lt"/>
                <a:ea typeface="+mn-ea"/>
                <a:cs typeface="+mn-cs"/>
              </a:rPr>
              <a:t>Hemos planteado  y presentado un proyecto de educación en el contexto de los laboratorios vivos e innovación abierta, dirigido a los estudiantes de educación básica de la ciudad de Medellín- Colombia, como  una  alternativa metodológica para mejorar el proceso de enseñanza – aprendizaje, centrada en  sus inteligencias y habilidades individuales, para que tengan una educación con sentido, disfruten más y puedan desarrollar al máximo sus potencialidades, su autonomía y tengan claro y bien fundamentado su proyecto de vida desde temprana edad.</a:t>
            </a:r>
            <a:endParaRPr lang="es-CO" dirty="0"/>
          </a:p>
        </p:txBody>
      </p:sp>
      <p:sp>
        <p:nvSpPr>
          <p:cNvPr id="4" name="3 Marcador de número de diapositiva"/>
          <p:cNvSpPr>
            <a:spLocks noGrp="1"/>
          </p:cNvSpPr>
          <p:nvPr>
            <p:ph type="sldNum" sz="quarter" idx="10"/>
          </p:nvPr>
        </p:nvSpPr>
        <p:spPr/>
        <p:txBody>
          <a:bodyPr/>
          <a:lstStyle/>
          <a:p>
            <a:fld id="{0EF26EDC-4FEC-4353-9ADC-95C82405F43A}" type="slidenum">
              <a:rPr lang="es-CO" smtClean="0"/>
              <a:t>6</a:t>
            </a:fld>
            <a:endParaRPr lang="es-CO"/>
          </a:p>
        </p:txBody>
      </p:sp>
    </p:spTree>
    <p:extLst>
      <p:ext uri="{BB962C8B-B14F-4D97-AF65-F5344CB8AC3E}">
        <p14:creationId xmlns:p14="http://schemas.microsoft.com/office/powerpoint/2010/main" val="341323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Hemos trabajado consistentemente en consolidar y certificar el proyecto con organizaciones   internacionales, </a:t>
            </a:r>
            <a:r>
              <a:rPr lang="es-CO" sz="1200" b="1" kern="1200" dirty="0" smtClean="0">
                <a:solidFill>
                  <a:schemeClr val="tx1"/>
                </a:solidFill>
                <a:effectLst/>
                <a:latin typeface="+mn-lt"/>
                <a:ea typeface="+mn-ea"/>
                <a:cs typeface="+mn-cs"/>
              </a:rPr>
              <a:t>ahora se requiere</a:t>
            </a:r>
            <a:r>
              <a:rPr lang="es-CO" sz="1200" kern="1200" dirty="0" smtClean="0">
                <a:solidFill>
                  <a:schemeClr val="tx1"/>
                </a:solidFill>
                <a:effectLst/>
                <a:latin typeface="+mn-lt"/>
                <a:ea typeface="+mn-ea"/>
                <a:cs typeface="+mn-cs"/>
              </a:rPr>
              <a:t> </a:t>
            </a:r>
            <a:r>
              <a:rPr lang="es-CO" sz="1200" b="1" kern="1200" dirty="0" smtClean="0">
                <a:solidFill>
                  <a:schemeClr val="tx1"/>
                </a:solidFill>
                <a:effectLst/>
                <a:latin typeface="+mn-lt"/>
                <a:ea typeface="+mn-ea"/>
                <a:cs typeface="+mn-cs"/>
              </a:rPr>
              <a:t>de la vinculación</a:t>
            </a:r>
            <a:r>
              <a:rPr lang="es-CO" sz="1200" kern="1200" dirty="0" smtClean="0">
                <a:solidFill>
                  <a:schemeClr val="tx1"/>
                </a:solidFill>
                <a:effectLst/>
                <a:latin typeface="+mn-lt"/>
                <a:ea typeface="+mn-ea"/>
                <a:cs typeface="+mn-cs"/>
              </a:rPr>
              <a:t> de ciudadanos, universidad, el gobierno y empresas privada  para su implementación y validación.</a:t>
            </a:r>
          </a:p>
          <a:p>
            <a:endParaRPr lang="es-CO" dirty="0" smtClean="0"/>
          </a:p>
        </p:txBody>
      </p:sp>
      <p:sp>
        <p:nvSpPr>
          <p:cNvPr id="297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EFE2EF1-A5EB-4494-B9C6-DA09C3BFDEEF}" type="slidenum">
              <a:rPr lang="es-CO" smtClean="0"/>
              <a:pPr eaLnBrk="1" hangingPunct="1"/>
              <a:t>7</a:t>
            </a:fld>
            <a:endParaRPr lang="es-C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kern="1200" dirty="0" smtClean="0">
                <a:solidFill>
                  <a:schemeClr val="tx1"/>
                </a:solidFill>
                <a:effectLst/>
                <a:latin typeface="+mn-lt"/>
                <a:ea typeface="+mn-ea"/>
                <a:cs typeface="+mn-cs"/>
              </a:rPr>
              <a:t>Presten atención  en estos 15 minutos y encontrarán como a través de la implementación de este proyecto se pueden logran cambios significativos  para la educación de los niños y jóvenes</a:t>
            </a:r>
            <a:endParaRPr lang="es-CO" dirty="0"/>
          </a:p>
        </p:txBody>
      </p:sp>
      <p:sp>
        <p:nvSpPr>
          <p:cNvPr id="4" name="3 Marcador de número de diapositiva"/>
          <p:cNvSpPr>
            <a:spLocks noGrp="1"/>
          </p:cNvSpPr>
          <p:nvPr>
            <p:ph type="sldNum" sz="quarter" idx="10"/>
          </p:nvPr>
        </p:nvSpPr>
        <p:spPr/>
        <p:txBody>
          <a:bodyPr/>
          <a:lstStyle/>
          <a:p>
            <a:fld id="{0EF26EDC-4FEC-4353-9ADC-95C82405F43A}" type="slidenum">
              <a:rPr lang="es-CO" smtClean="0"/>
              <a:t>8</a:t>
            </a:fld>
            <a:endParaRPr lang="es-CO"/>
          </a:p>
        </p:txBody>
      </p:sp>
    </p:spTree>
    <p:extLst>
      <p:ext uri="{BB962C8B-B14F-4D97-AF65-F5344CB8AC3E}">
        <p14:creationId xmlns:p14="http://schemas.microsoft.com/office/powerpoint/2010/main" val="23021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defRPr/>
            </a:pPr>
            <a:r>
              <a:rPr lang="es-CO" sz="1200" kern="1200" dirty="0" smtClean="0">
                <a:solidFill>
                  <a:schemeClr val="tx1"/>
                </a:solidFill>
                <a:effectLst/>
                <a:latin typeface="+mn-lt"/>
                <a:ea typeface="+mn-ea"/>
                <a:cs typeface="+mn-cs"/>
              </a:rPr>
              <a:t>Implementar el proyecto y entregar los primeros resultados, con la ejecución de las tres fases que se tienen planteadas en un plazo de 2 años aproximadamente.</a:t>
            </a:r>
            <a:r>
              <a:rPr lang="es-MX" sz="1200" dirty="0" smtClean="0">
                <a:latin typeface="KG How Many Times" pitchFamily="2" charset="0"/>
                <a:ea typeface="BatangChe" pitchFamily="49" charset="-127"/>
              </a:rPr>
              <a:t>Primeros niveles de Escolaridad </a:t>
            </a:r>
          </a:p>
          <a:p>
            <a:pPr algn="just">
              <a:defRPr/>
            </a:pPr>
            <a:endParaRPr lang="es-MX" sz="1200" dirty="0" smtClean="0">
              <a:latin typeface="KG How Many Times" pitchFamily="2" charset="0"/>
              <a:ea typeface="BatangChe" pitchFamily="49" charset="-127"/>
            </a:endParaRPr>
          </a:p>
          <a:p>
            <a:pPr algn="just">
              <a:defRPr/>
            </a:pPr>
            <a:r>
              <a:rPr lang="es-MX" sz="1200" dirty="0" smtClean="0">
                <a:latin typeface="KG How Many Times" pitchFamily="2" charset="0"/>
                <a:ea typeface="BatangChe" pitchFamily="49" charset="-127"/>
              </a:rPr>
              <a:t>Principales beneficiarios de la innovación educativa : Procesos de aprendizaje- Desarrollo integral de la persona - Nivel intelectual, emocional, espiritual y reflexivo de los estudiantes  - Innovar dentro de su aula. - Ritmos de aprendizaje. - Entorno físico acordes con las TIC.  - Creatividad - Disciplina  - Baja el stress: coordina tiempos &amp; logro</a:t>
            </a:r>
            <a:endParaRPr lang="es-CO" dirty="0" smtClean="0"/>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4E720B-44E1-4248-AF54-0ACA489B97E1}" type="slidenum">
              <a:rPr lang="es-CO" smtClean="0"/>
              <a:pPr eaLnBrk="1" hangingPunct="1"/>
              <a:t>9</a:t>
            </a:fld>
            <a:endParaRPr lang="es-C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9D5A90C4-E782-4404-9E95-151095457842}" type="datetimeFigureOut">
              <a:rPr lang="es-MX" smtClean="0"/>
              <a:t>06/08/2014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80EDD1F-139F-4414-9708-C28EC0F9C5B5}" type="slidenum">
              <a:rPr lang="es-MX" smtClean="0"/>
              <a:t>‹Nº›</a:t>
            </a:fld>
            <a:endParaRPr lang="es-MX"/>
          </a:p>
        </p:txBody>
      </p:sp>
    </p:spTree>
    <p:extLst>
      <p:ext uri="{BB962C8B-B14F-4D97-AF65-F5344CB8AC3E}">
        <p14:creationId xmlns:p14="http://schemas.microsoft.com/office/powerpoint/2010/main" val="318320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D5A90C4-E782-4404-9E95-151095457842}" type="datetimeFigureOut">
              <a:rPr lang="es-MX" smtClean="0"/>
              <a:t>06/08/2014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80EDD1F-139F-4414-9708-C28EC0F9C5B5}" type="slidenum">
              <a:rPr lang="es-MX" smtClean="0"/>
              <a:t>‹Nº›</a:t>
            </a:fld>
            <a:endParaRPr lang="es-MX"/>
          </a:p>
        </p:txBody>
      </p:sp>
    </p:spTree>
    <p:extLst>
      <p:ext uri="{BB962C8B-B14F-4D97-AF65-F5344CB8AC3E}">
        <p14:creationId xmlns:p14="http://schemas.microsoft.com/office/powerpoint/2010/main" val="137359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D5A90C4-E782-4404-9E95-151095457842}" type="datetimeFigureOut">
              <a:rPr lang="es-MX" smtClean="0"/>
              <a:t>06/08/2014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80EDD1F-139F-4414-9708-C28EC0F9C5B5}" type="slidenum">
              <a:rPr lang="es-MX" smtClean="0"/>
              <a:t>‹Nº›</a:t>
            </a:fld>
            <a:endParaRPr lang="es-MX"/>
          </a:p>
        </p:txBody>
      </p:sp>
    </p:spTree>
    <p:extLst>
      <p:ext uri="{BB962C8B-B14F-4D97-AF65-F5344CB8AC3E}">
        <p14:creationId xmlns:p14="http://schemas.microsoft.com/office/powerpoint/2010/main" val="10125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D5A90C4-E782-4404-9E95-151095457842}" type="datetimeFigureOut">
              <a:rPr lang="es-MX" smtClean="0"/>
              <a:t>06/08/2014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80EDD1F-139F-4414-9708-C28EC0F9C5B5}" type="slidenum">
              <a:rPr lang="es-MX" smtClean="0"/>
              <a:t>‹Nº›</a:t>
            </a:fld>
            <a:endParaRPr lang="es-MX"/>
          </a:p>
        </p:txBody>
      </p:sp>
    </p:spTree>
    <p:extLst>
      <p:ext uri="{BB962C8B-B14F-4D97-AF65-F5344CB8AC3E}">
        <p14:creationId xmlns:p14="http://schemas.microsoft.com/office/powerpoint/2010/main" val="404509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5A90C4-E782-4404-9E95-151095457842}" type="datetimeFigureOut">
              <a:rPr lang="es-MX" smtClean="0"/>
              <a:t>06/08/2014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80EDD1F-139F-4414-9708-C28EC0F9C5B5}" type="slidenum">
              <a:rPr lang="es-MX" smtClean="0"/>
              <a:t>‹Nº›</a:t>
            </a:fld>
            <a:endParaRPr lang="es-MX"/>
          </a:p>
        </p:txBody>
      </p:sp>
    </p:spTree>
    <p:extLst>
      <p:ext uri="{BB962C8B-B14F-4D97-AF65-F5344CB8AC3E}">
        <p14:creationId xmlns:p14="http://schemas.microsoft.com/office/powerpoint/2010/main" val="363515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9D5A90C4-E782-4404-9E95-151095457842}" type="datetimeFigureOut">
              <a:rPr lang="es-MX" smtClean="0"/>
              <a:t>06/08/2014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80EDD1F-139F-4414-9708-C28EC0F9C5B5}" type="slidenum">
              <a:rPr lang="es-MX" smtClean="0"/>
              <a:t>‹Nº›</a:t>
            </a:fld>
            <a:endParaRPr lang="es-MX"/>
          </a:p>
        </p:txBody>
      </p:sp>
    </p:spTree>
    <p:extLst>
      <p:ext uri="{BB962C8B-B14F-4D97-AF65-F5344CB8AC3E}">
        <p14:creationId xmlns:p14="http://schemas.microsoft.com/office/powerpoint/2010/main" val="329257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9D5A90C4-E782-4404-9E95-151095457842}" type="datetimeFigureOut">
              <a:rPr lang="es-MX" smtClean="0"/>
              <a:t>06/08/2014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80EDD1F-139F-4414-9708-C28EC0F9C5B5}" type="slidenum">
              <a:rPr lang="es-MX" smtClean="0"/>
              <a:t>‹Nº›</a:t>
            </a:fld>
            <a:endParaRPr lang="es-MX"/>
          </a:p>
        </p:txBody>
      </p:sp>
    </p:spTree>
    <p:extLst>
      <p:ext uri="{BB962C8B-B14F-4D97-AF65-F5344CB8AC3E}">
        <p14:creationId xmlns:p14="http://schemas.microsoft.com/office/powerpoint/2010/main" val="193112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9D5A90C4-E782-4404-9E95-151095457842}" type="datetimeFigureOut">
              <a:rPr lang="es-MX" smtClean="0"/>
              <a:t>06/08/2014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80EDD1F-139F-4414-9708-C28EC0F9C5B5}" type="slidenum">
              <a:rPr lang="es-MX" smtClean="0"/>
              <a:t>‹Nº›</a:t>
            </a:fld>
            <a:endParaRPr lang="es-MX"/>
          </a:p>
        </p:txBody>
      </p:sp>
    </p:spTree>
    <p:extLst>
      <p:ext uri="{BB962C8B-B14F-4D97-AF65-F5344CB8AC3E}">
        <p14:creationId xmlns:p14="http://schemas.microsoft.com/office/powerpoint/2010/main" val="423590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5A90C4-E782-4404-9E95-151095457842}" type="datetimeFigureOut">
              <a:rPr lang="es-MX" smtClean="0"/>
              <a:t>06/08/2014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80EDD1F-139F-4414-9708-C28EC0F9C5B5}" type="slidenum">
              <a:rPr lang="es-MX" smtClean="0"/>
              <a:t>‹Nº›</a:t>
            </a:fld>
            <a:endParaRPr lang="es-MX"/>
          </a:p>
        </p:txBody>
      </p:sp>
    </p:spTree>
    <p:extLst>
      <p:ext uri="{BB962C8B-B14F-4D97-AF65-F5344CB8AC3E}">
        <p14:creationId xmlns:p14="http://schemas.microsoft.com/office/powerpoint/2010/main" val="333579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5A90C4-E782-4404-9E95-151095457842}" type="datetimeFigureOut">
              <a:rPr lang="es-MX" smtClean="0"/>
              <a:t>06/08/2014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80EDD1F-139F-4414-9708-C28EC0F9C5B5}" type="slidenum">
              <a:rPr lang="es-MX" smtClean="0"/>
              <a:t>‹Nº›</a:t>
            </a:fld>
            <a:endParaRPr lang="es-MX"/>
          </a:p>
        </p:txBody>
      </p:sp>
    </p:spTree>
    <p:extLst>
      <p:ext uri="{BB962C8B-B14F-4D97-AF65-F5344CB8AC3E}">
        <p14:creationId xmlns:p14="http://schemas.microsoft.com/office/powerpoint/2010/main" val="314789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5A90C4-E782-4404-9E95-151095457842}" type="datetimeFigureOut">
              <a:rPr lang="es-MX" smtClean="0"/>
              <a:t>06/08/2014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80EDD1F-139F-4414-9708-C28EC0F9C5B5}" type="slidenum">
              <a:rPr lang="es-MX" smtClean="0"/>
              <a:t>‹Nº›</a:t>
            </a:fld>
            <a:endParaRPr lang="es-MX"/>
          </a:p>
        </p:txBody>
      </p:sp>
    </p:spTree>
    <p:extLst>
      <p:ext uri="{BB962C8B-B14F-4D97-AF65-F5344CB8AC3E}">
        <p14:creationId xmlns:p14="http://schemas.microsoft.com/office/powerpoint/2010/main" val="186073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A90C4-E782-4404-9E95-151095457842}" type="datetimeFigureOut">
              <a:rPr lang="es-MX" smtClean="0"/>
              <a:t>06/08/2014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EDD1F-139F-4414-9708-C28EC0F9C5B5}" type="slidenum">
              <a:rPr lang="es-MX" smtClean="0"/>
              <a:t>‹Nº›</a:t>
            </a:fld>
            <a:endParaRPr lang="es-MX"/>
          </a:p>
        </p:txBody>
      </p:sp>
    </p:spTree>
    <p:extLst>
      <p:ext uri="{BB962C8B-B14F-4D97-AF65-F5344CB8AC3E}">
        <p14:creationId xmlns:p14="http://schemas.microsoft.com/office/powerpoint/2010/main" val="42595023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www.leilac-network.org/" TargetMode="External"/><Relationship Id="rId7" Type="http://schemas.openxmlformats.org/officeDocument/2006/relationships/hyperlink" Target="http://leilac.my-innovatio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relai.org/"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9.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aescuelainnova.jimdo.com/" TargetMode="External"/><Relationship Id="rId2" Type="http://schemas.openxmlformats.org/officeDocument/2006/relationships/hyperlink" Target="mailto:liramaru2000@gmail.com" TargetMode="Externa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linkedin.com/profile/edit?trk=hb_tab_pro_to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598640"/>
            <a:ext cx="7560840" cy="990600"/>
          </a:xfrm>
        </p:spPr>
        <p:txBody>
          <a:bodyPr>
            <a:normAutofit fontScale="90000"/>
          </a:bodyPr>
          <a:lstStyle/>
          <a:p>
            <a:r>
              <a:rPr lang="es-MX" dirty="0" smtClean="0">
                <a:effectLst>
                  <a:outerShdw blurRad="38100" dist="38100" dir="2700000" algn="tl">
                    <a:srgbClr val="000000">
                      <a:alpha val="43137"/>
                    </a:srgbClr>
                  </a:outerShdw>
                </a:effectLst>
              </a:rPr>
              <a:t>La Escuela Innova Laboratorio Vivo</a:t>
            </a:r>
            <a:br>
              <a:rPr lang="es-MX" dirty="0" smtClean="0">
                <a:effectLst>
                  <a:outerShdw blurRad="38100" dist="38100" dir="2700000" algn="tl">
                    <a:srgbClr val="000000">
                      <a:alpha val="43137"/>
                    </a:srgbClr>
                  </a:outerShdw>
                </a:effectLst>
              </a:rPr>
            </a:br>
            <a:r>
              <a:rPr lang="es-CO" sz="2200" b="1" dirty="0">
                <a:effectLst>
                  <a:outerShdw blurRad="38100" dist="38100" dir="2700000" algn="tl">
                    <a:srgbClr val="000000">
                      <a:alpha val="43137"/>
                    </a:srgbClr>
                  </a:outerShdw>
                </a:effectLst>
              </a:rPr>
              <a:t>Una forma diferente de aprender</a:t>
            </a:r>
            <a:br>
              <a:rPr lang="es-CO" sz="2200" b="1" dirty="0">
                <a:effectLst>
                  <a:outerShdw blurRad="38100" dist="38100" dir="2700000" algn="tl">
                    <a:srgbClr val="000000">
                      <a:alpha val="43137"/>
                    </a:srgbClr>
                  </a:outerShdw>
                </a:effectLst>
              </a:rPr>
            </a:br>
            <a:r>
              <a:rPr lang="es-MX" dirty="0" smtClean="0">
                <a:effectLst>
                  <a:outerShdw blurRad="38100" dist="38100" dir="2700000" algn="tl">
                    <a:srgbClr val="000000">
                      <a:alpha val="43137"/>
                    </a:srgbClr>
                  </a:outerShdw>
                </a:effectLst>
              </a:rPr>
              <a:t/>
            </a:r>
            <a:br>
              <a:rPr lang="es-MX" dirty="0" smtClean="0">
                <a:effectLst>
                  <a:outerShdw blurRad="38100" dist="38100" dir="2700000" algn="tl">
                    <a:srgbClr val="000000">
                      <a:alpha val="43137"/>
                    </a:srgbClr>
                  </a:outerShdw>
                </a:effectLst>
              </a:rPr>
            </a:br>
            <a:r>
              <a:rPr lang="es-MX" sz="1600" dirty="0" smtClean="0">
                <a:effectLst>
                  <a:outerShdw blurRad="38100" dist="38100" dir="2700000" algn="tl">
                    <a:srgbClr val="000000">
                      <a:alpha val="43137"/>
                    </a:srgbClr>
                  </a:outerShdw>
                </a:effectLst>
              </a:rPr>
              <a:t>Por: Liboria Renteria Urrutia</a:t>
            </a:r>
            <a:endParaRPr lang="es-MX" sz="1600" dirty="0">
              <a:effectLst>
                <a:outerShdw blurRad="38100" dist="38100" dir="2700000" algn="tl">
                  <a:srgbClr val="000000">
                    <a:alpha val="43137"/>
                  </a:srgbClr>
                </a:outerShdw>
              </a:effectLst>
            </a:endParaRPr>
          </a:p>
        </p:txBody>
      </p:sp>
      <p:pic>
        <p:nvPicPr>
          <p:cNvPr id="2050" name="Picture 2" descr="C:\Users\Liboria Renteria\Documents\PROYECTOS\ESCUELA2.0_LL\fOTOS ESTUDIANTES\FOTOS_ESCUELA2.0\Imag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950" y="1812032"/>
            <a:ext cx="2732021" cy="2049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Liboria Renteria\Dropbox\FOTOS-VIDOS\Estudiantes\EstudianesML\DSC019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1807098"/>
            <a:ext cx="2644576" cy="2053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087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22293" y="1225689"/>
            <a:ext cx="7921625" cy="5632311"/>
          </a:xfrm>
          <a:prstGeom prst="rect">
            <a:avLst/>
          </a:prstGeom>
          <a:noFill/>
        </p:spPr>
        <p:txBody>
          <a:bodyPr>
            <a:spAutoFit/>
          </a:bodyPr>
          <a:lstStyle/>
          <a:p>
            <a:pPr>
              <a:defRPr/>
            </a:pPr>
            <a:r>
              <a:rPr lang="es-MX" sz="3600" b="1" dirty="0"/>
              <a:t> </a:t>
            </a:r>
            <a:r>
              <a:rPr lang="es-MX" sz="3600" b="1" dirty="0">
                <a:latin typeface="KG How Many Times" pitchFamily="2" charset="0"/>
              </a:rPr>
              <a:t>El problema:</a:t>
            </a:r>
            <a:endParaRPr lang="es-CO" sz="3600" b="1" dirty="0">
              <a:latin typeface="KG How Many Times" pitchFamily="2" charset="0"/>
            </a:endParaRPr>
          </a:p>
          <a:p>
            <a:pPr marL="566738" lvl="1">
              <a:defRPr/>
            </a:pPr>
            <a:r>
              <a:rPr lang="es-CO" sz="2400" dirty="0">
                <a:latin typeface="KG How Many Times" pitchFamily="2" charset="0"/>
              </a:rPr>
              <a:t>¿Cómo la educación debe responder a las necesidades de la sociedad actual y a los intereses de </a:t>
            </a:r>
            <a:r>
              <a:rPr lang="es-CO" sz="2400" dirty="0" smtClean="0">
                <a:latin typeface="KG How Many Times" pitchFamily="2" charset="0"/>
              </a:rPr>
              <a:t>los </a:t>
            </a:r>
            <a:r>
              <a:rPr lang="es-CO" sz="2400" dirty="0">
                <a:latin typeface="KG How Many Times" pitchFamily="2" charset="0"/>
              </a:rPr>
              <a:t>estudiantes</a:t>
            </a:r>
            <a:r>
              <a:rPr lang="es-CO" sz="2800" dirty="0">
                <a:latin typeface="KG How Many Times" pitchFamily="2" charset="0"/>
              </a:rPr>
              <a:t>? </a:t>
            </a:r>
          </a:p>
          <a:p>
            <a:pPr marL="109538">
              <a:defRPr/>
            </a:pPr>
            <a:endParaRPr lang="es-CO" sz="3200" dirty="0">
              <a:latin typeface="KG How Many Times" pitchFamily="2" charset="0"/>
            </a:endParaRPr>
          </a:p>
          <a:p>
            <a:pPr marL="109538">
              <a:defRPr/>
            </a:pPr>
            <a:r>
              <a:rPr lang="es-CO" sz="3600" b="1" dirty="0">
                <a:latin typeface="KG How Many Times" pitchFamily="2" charset="0"/>
              </a:rPr>
              <a:t>La pretensión: </a:t>
            </a:r>
          </a:p>
          <a:p>
            <a:pPr marL="742950" lvl="1" indent="-285750">
              <a:buFont typeface="Arial" pitchFamily="34" charset="0"/>
              <a:buChar char="•"/>
              <a:defRPr/>
            </a:pPr>
            <a:r>
              <a:rPr lang="es-CO" sz="2000" dirty="0">
                <a:latin typeface="KG How Many Times" pitchFamily="2" charset="0"/>
              </a:rPr>
              <a:t>Trabajar cooperativamente</a:t>
            </a:r>
          </a:p>
          <a:p>
            <a:pPr marL="742950" lvl="1" indent="-285750">
              <a:buFont typeface="Arial" pitchFamily="34" charset="0"/>
              <a:buChar char="•"/>
              <a:defRPr/>
            </a:pPr>
            <a:r>
              <a:rPr lang="es-CO" sz="2000" dirty="0">
                <a:latin typeface="KG How Many Times" pitchFamily="2" charset="0"/>
              </a:rPr>
              <a:t>Aprender a vivir juntos </a:t>
            </a:r>
          </a:p>
          <a:p>
            <a:pPr marL="742950" lvl="1" indent="-285750">
              <a:buFont typeface="Arial" pitchFamily="34" charset="0"/>
              <a:buChar char="•"/>
              <a:defRPr/>
            </a:pPr>
            <a:r>
              <a:rPr lang="es-CO" sz="2000" dirty="0">
                <a:latin typeface="KG How Many Times" pitchFamily="2" charset="0"/>
              </a:rPr>
              <a:t>Producir ideas </a:t>
            </a:r>
            <a:r>
              <a:rPr lang="es-CO" sz="2000" dirty="0" smtClean="0">
                <a:latin typeface="KG How Many Times" pitchFamily="2" charset="0"/>
              </a:rPr>
              <a:t>y  emprender </a:t>
            </a:r>
            <a:endParaRPr lang="es-CO" sz="2000" dirty="0">
              <a:latin typeface="KG How Many Times" pitchFamily="2" charset="0"/>
            </a:endParaRPr>
          </a:p>
          <a:p>
            <a:pPr marL="742950" lvl="1" indent="-285750">
              <a:buFont typeface="Arial" pitchFamily="34" charset="0"/>
              <a:buChar char="•"/>
              <a:defRPr/>
            </a:pPr>
            <a:r>
              <a:rPr lang="es-CO" sz="2000" dirty="0">
                <a:latin typeface="KG How Many Times" pitchFamily="2" charset="0"/>
              </a:rPr>
              <a:t>El estudiante deja de ser un receptor </a:t>
            </a:r>
          </a:p>
          <a:p>
            <a:pPr marL="742950" lvl="1" indent="-285750">
              <a:buFont typeface="Arial" pitchFamily="34" charset="0"/>
              <a:buChar char="•"/>
              <a:defRPr/>
            </a:pPr>
            <a:r>
              <a:rPr lang="es-CO" sz="2000" dirty="0">
                <a:latin typeface="KG How Many Times" pitchFamily="2" charset="0"/>
              </a:rPr>
              <a:t>El docente se convierte en un facilitador, un arquitecto del conocimiento.</a:t>
            </a:r>
          </a:p>
          <a:p>
            <a:pPr marL="742950" lvl="1" indent="-285750">
              <a:buFont typeface="Arial" pitchFamily="34" charset="0"/>
              <a:buChar char="•"/>
              <a:defRPr/>
            </a:pPr>
            <a:r>
              <a:rPr lang="es-CO" sz="2000" dirty="0">
                <a:latin typeface="KG How Many Times" pitchFamily="2" charset="0"/>
              </a:rPr>
              <a:t>Los padres de familia pueden participar y proponer.</a:t>
            </a:r>
          </a:p>
          <a:p>
            <a:pPr marL="742950" lvl="1" indent="-285750">
              <a:buFont typeface="Arial" pitchFamily="34" charset="0"/>
              <a:buChar char="•"/>
              <a:defRPr/>
            </a:pPr>
            <a:r>
              <a:rPr lang="es-CO" sz="2000" dirty="0">
                <a:latin typeface="KG How Many Times" pitchFamily="2" charset="0"/>
              </a:rPr>
              <a:t>El Estado  hace presencia activa </a:t>
            </a:r>
          </a:p>
          <a:p>
            <a:pPr marL="742950" lvl="1" indent="-285750">
              <a:buFont typeface="Arial" pitchFamily="34" charset="0"/>
              <a:buChar char="•"/>
              <a:defRPr/>
            </a:pPr>
            <a:r>
              <a:rPr lang="es-CO" sz="2000" dirty="0">
                <a:latin typeface="KG How Many Times" pitchFamily="2" charset="0"/>
              </a:rPr>
              <a:t>Las empresas conectan con los ciudadanos, apoyan y se nutren de sus ideas.</a:t>
            </a:r>
          </a:p>
          <a:p>
            <a:pPr marL="742950" lvl="1" indent="-285750">
              <a:buFont typeface="Arial" pitchFamily="34" charset="0"/>
              <a:buChar char="•"/>
              <a:defRPr/>
            </a:pPr>
            <a:r>
              <a:rPr lang="es-CO" sz="2000" dirty="0">
                <a:latin typeface="KG How Many Times" pitchFamily="2" charset="0"/>
              </a:rPr>
              <a:t>La universidad se vinculan con las escuela</a:t>
            </a:r>
          </a:p>
          <a:p>
            <a:pPr marL="566738" lvl="1">
              <a:defRPr/>
            </a:pPr>
            <a:endParaRPr lang="es-CO" sz="2400" dirty="0"/>
          </a:p>
        </p:txBody>
      </p:sp>
      <p:sp>
        <p:nvSpPr>
          <p:cNvPr id="8" name="7 Rectángulo"/>
          <p:cNvSpPr/>
          <p:nvPr/>
        </p:nvSpPr>
        <p:spPr>
          <a:xfrm>
            <a:off x="1619672" y="548680"/>
            <a:ext cx="5904656"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CO" sz="4800" b="1" spc="600" dirty="0">
                <a:ln w="11430"/>
                <a:effectLst>
                  <a:outerShdw blurRad="76200" dist="50800" dir="5400000" algn="tl" rotWithShape="0">
                    <a:srgbClr val="000000">
                      <a:alpha val="65000"/>
                    </a:srgbClr>
                  </a:outerShdw>
                </a:effectLst>
                <a:latin typeface="KG How Many Times" pitchFamily="2" charset="0"/>
                <a:ea typeface="BatangChe" pitchFamily="49" charset="-127"/>
              </a:rPr>
              <a:t>MOTIVACIONES</a:t>
            </a:r>
          </a:p>
        </p:txBody>
      </p:sp>
      <p:pic>
        <p:nvPicPr>
          <p:cNvPr id="13317" name="2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204864"/>
            <a:ext cx="3544796" cy="26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055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5 CuadroTexto"/>
          <p:cNvSpPr txBox="1">
            <a:spLocks noChangeArrowheads="1"/>
          </p:cNvSpPr>
          <p:nvPr/>
        </p:nvSpPr>
        <p:spPr bwMode="auto">
          <a:xfrm>
            <a:off x="755650" y="2133600"/>
            <a:ext cx="80470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s-CO" sz="3200">
                <a:latin typeface="KG How Many Times" pitchFamily="2" charset="0"/>
              </a:rPr>
              <a:t>Contribución en la creación de una metodología que supere las normas de la educación convencional.</a:t>
            </a:r>
          </a:p>
          <a:p>
            <a:pPr eaLnBrk="1" hangingPunct="1">
              <a:buFont typeface="Arial" charset="0"/>
              <a:buChar char="•"/>
            </a:pPr>
            <a:r>
              <a:rPr lang="es-ES" sz="3200">
                <a:latin typeface="KG How Many Times" pitchFamily="2" charset="0"/>
              </a:rPr>
              <a:t>Incorporación de mecanismos más eficaces en la construcción colectiva del saber.</a:t>
            </a:r>
          </a:p>
          <a:p>
            <a:pPr eaLnBrk="1" hangingPunct="1">
              <a:buFont typeface="Arial" charset="0"/>
              <a:buChar char="•"/>
            </a:pPr>
            <a:r>
              <a:rPr lang="es-CO" sz="3200">
                <a:latin typeface="KG How Many Times" pitchFamily="2" charset="0"/>
              </a:rPr>
              <a:t>Creación de oportunidades de aprendizaje que son interesantes, significativas y desafiantes para los estudiantes.</a:t>
            </a:r>
          </a:p>
          <a:p>
            <a:pPr eaLnBrk="1" hangingPunct="1">
              <a:buFont typeface="Arial" charset="0"/>
              <a:buChar char="•"/>
            </a:pPr>
            <a:r>
              <a:rPr lang="es-CO" sz="3200">
                <a:latin typeface="KG How Many Times" pitchFamily="2" charset="0"/>
              </a:rPr>
              <a:t>Innovación en las prácticas pedagógicas.</a:t>
            </a:r>
          </a:p>
        </p:txBody>
      </p:sp>
      <p:sp>
        <p:nvSpPr>
          <p:cNvPr id="8" name="7 Rectángulo"/>
          <p:cNvSpPr/>
          <p:nvPr/>
        </p:nvSpPr>
        <p:spPr>
          <a:xfrm>
            <a:off x="1259632" y="548680"/>
            <a:ext cx="6399857" cy="83099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CO" sz="4800" b="1" spc="600" dirty="0">
                <a:ln w="11430"/>
                <a:effectLst>
                  <a:outerShdw blurRad="76200" dist="50800" dir="5400000" algn="tl" rotWithShape="0">
                    <a:srgbClr val="000000">
                      <a:alpha val="65000"/>
                    </a:srgbClr>
                  </a:outerShdw>
                </a:effectLst>
                <a:latin typeface="KG How Many Times" pitchFamily="2" charset="0"/>
                <a:ea typeface="BatangChe" pitchFamily="49" charset="-127"/>
              </a:rPr>
              <a:t>IMPACTOS ESPERADOS</a:t>
            </a:r>
          </a:p>
        </p:txBody>
      </p:sp>
    </p:spTree>
    <p:extLst>
      <p:ext uri="{BB962C8B-B14F-4D97-AF65-F5344CB8AC3E}">
        <p14:creationId xmlns:p14="http://schemas.microsoft.com/office/powerpoint/2010/main" val="3521068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1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63" y="0"/>
            <a:ext cx="8931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076700"/>
            <a:ext cx="3154362"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5 CuadroTexto"/>
          <p:cNvSpPr txBox="1">
            <a:spLocks noChangeArrowheads="1"/>
          </p:cNvSpPr>
          <p:nvPr/>
        </p:nvSpPr>
        <p:spPr bwMode="auto">
          <a:xfrm>
            <a:off x="620713" y="1406525"/>
            <a:ext cx="75612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85750" indent="-285750" algn="just" eaLnBrk="1" hangingPunct="1">
              <a:buFont typeface="Arial" pitchFamily="34" charset="0"/>
              <a:buChar char="•"/>
              <a:defRPr/>
            </a:pPr>
            <a:r>
              <a:rPr lang="es-CO" sz="2800" dirty="0" smtClean="0">
                <a:latin typeface="KG How Many Times" pitchFamily="2" charset="0"/>
              </a:rPr>
              <a:t>Inicia en febrero 2011, con el nombre de </a:t>
            </a:r>
            <a:r>
              <a:rPr lang="es-CO" sz="2800" b="1" dirty="0" smtClean="0">
                <a:effectLst>
                  <a:outerShdw blurRad="38100" dist="38100" dir="2700000" algn="tl">
                    <a:srgbClr val="000000">
                      <a:alpha val="43137"/>
                    </a:srgbClr>
                  </a:outerShdw>
                </a:effectLst>
                <a:latin typeface="KG How Many Times" pitchFamily="2" charset="0"/>
              </a:rPr>
              <a:t>Proyecto La Escuela 2.0 Laboratorio Vivo,  </a:t>
            </a:r>
            <a:r>
              <a:rPr lang="es-CO" sz="2800" dirty="0" smtClean="0">
                <a:latin typeface="KG How Many Times" pitchFamily="2" charset="0"/>
              </a:rPr>
              <a:t>acompañado por la Dra. Laura García Vitoria ARENOTECH y  el Dr. Bernardo Restrepo Gómez investigador de la U.deA. </a:t>
            </a:r>
          </a:p>
          <a:p>
            <a:pPr marL="285750" indent="-285750" algn="just" eaLnBrk="1" hangingPunct="1">
              <a:buFont typeface="Arial" pitchFamily="34" charset="0"/>
              <a:buChar char="•"/>
              <a:defRPr/>
            </a:pPr>
            <a:r>
              <a:rPr lang="es-CO" sz="2800" dirty="0" smtClean="0">
                <a:latin typeface="KG How Many Times" pitchFamily="2" charset="0"/>
              </a:rPr>
              <a:t>El 12 de enero de 2012 fue certificado como “Territorios  del Mañana” en su primera fase en Medellín. </a:t>
            </a:r>
          </a:p>
          <a:p>
            <a:pPr marL="285750" indent="-285750" algn="just" eaLnBrk="1" hangingPunct="1">
              <a:buFont typeface="Arial" pitchFamily="34" charset="0"/>
              <a:buChar char="•"/>
              <a:defRPr/>
            </a:pPr>
            <a:r>
              <a:rPr lang="es-CO" sz="2800" dirty="0" smtClean="0">
                <a:latin typeface="KG How Many Times" pitchFamily="2" charset="0"/>
              </a:rPr>
              <a:t>El 25 de octubre 2012 es certificado en el evento </a:t>
            </a:r>
            <a:r>
              <a:rPr lang="es-CO" sz="2800" b="1" dirty="0" smtClean="0">
                <a:latin typeface="KG How Many Times" pitchFamily="2" charset="0"/>
              </a:rPr>
              <a:t>ESTADOS GENERALES DE LA RED FRANCESA DE LIVING LABS Y ESPACIOS DE INNOVACIÓN (RELAI</a:t>
            </a:r>
            <a:r>
              <a:rPr lang="es-CO" sz="2800" dirty="0" smtClean="0">
                <a:latin typeface="KG How Many Times" pitchFamily="2" charset="0"/>
              </a:rPr>
              <a:t>)  en </a:t>
            </a:r>
            <a:r>
              <a:rPr lang="es-CO" sz="2800" dirty="0" err="1" smtClean="0">
                <a:latin typeface="KG How Many Times" pitchFamily="2" charset="0"/>
              </a:rPr>
              <a:t>Angoulême</a:t>
            </a:r>
            <a:r>
              <a:rPr lang="es-CO" sz="2800" dirty="0" smtClean="0">
                <a:latin typeface="KG How Many Times" pitchFamily="2" charset="0"/>
              </a:rPr>
              <a:t> Francia. </a:t>
            </a:r>
          </a:p>
        </p:txBody>
      </p:sp>
      <p:sp>
        <p:nvSpPr>
          <p:cNvPr id="8197" name="1 Título"/>
          <p:cNvSpPr>
            <a:spLocks noGrp="1"/>
          </p:cNvSpPr>
          <p:nvPr>
            <p:ph type="title"/>
          </p:nvPr>
        </p:nvSpPr>
        <p:spPr>
          <a:xfrm>
            <a:off x="457200" y="581779"/>
            <a:ext cx="8229600" cy="830997"/>
          </a:xfr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4800" b="1" spc="600" dirty="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TRAYECTORIA</a:t>
            </a:r>
          </a:p>
        </p:txBody>
      </p:sp>
    </p:spTree>
    <p:extLst>
      <p:ext uri="{BB962C8B-B14F-4D97-AF65-F5344CB8AC3E}">
        <p14:creationId xmlns:p14="http://schemas.microsoft.com/office/powerpoint/2010/main" val="772436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defRPr/>
            </a:pPr>
            <a:r>
              <a:rPr lang="fr-FR"/>
              <a:t>www.leilac-network.org</a:t>
            </a:r>
          </a:p>
        </p:txBody>
      </p:sp>
      <p:sp>
        <p:nvSpPr>
          <p:cNvPr id="5" name="Espace réservé du pied de page 4"/>
          <p:cNvSpPr>
            <a:spLocks noGrp="1"/>
          </p:cNvSpPr>
          <p:nvPr>
            <p:ph type="ftr" sz="quarter" idx="11"/>
          </p:nvPr>
        </p:nvSpPr>
        <p:spPr/>
        <p:txBody>
          <a:bodyPr/>
          <a:lstStyle/>
          <a:p>
            <a:pPr>
              <a:defRPr/>
            </a:pPr>
            <a:r>
              <a:rPr lang="fr-FR"/>
              <a:t>relai.leilac@villesnumeriques.org</a:t>
            </a:r>
          </a:p>
        </p:txBody>
      </p:sp>
      <p:sp>
        <p:nvSpPr>
          <p:cNvPr id="2" name="Titre 1"/>
          <p:cNvSpPr>
            <a:spLocks noGrp="1"/>
          </p:cNvSpPr>
          <p:nvPr>
            <p:ph type="ctrTitle" idx="4294967295"/>
          </p:nvPr>
        </p:nvSpPr>
        <p:spPr>
          <a:xfrm>
            <a:off x="1456258" y="1198035"/>
            <a:ext cx="6264275" cy="1143000"/>
          </a:xfrm>
        </p:spPr>
        <p:txBody>
          <a:bodyPr rtlCol="0">
            <a:noAutofit/>
          </a:bodyPr>
          <a:lstStyle/>
          <a:p>
            <a:pPr algn="ctr" eaLnBrk="1" fontAlgn="auto" hangingPunct="1">
              <a:spcAft>
                <a:spcPts val="0"/>
              </a:spcAft>
              <a:defRPr/>
            </a:pPr>
            <a:r>
              <a:rPr lang="es-ES" sz="2400" b="1" dirty="0" smtClean="0">
                <a:solidFill>
                  <a:schemeClr val="tx1"/>
                </a:solidFill>
                <a:effectLst>
                  <a:outerShdw blurRad="38100" dist="38100" dir="2700000" algn="tl">
                    <a:srgbClr val="000000">
                      <a:alpha val="43137"/>
                    </a:srgbClr>
                  </a:outerShdw>
                </a:effectLst>
                <a:latin typeface="KG How Many Times"/>
              </a:rPr>
              <a:t>LIVING LABS Y ESPACIOS DE INNOVACIÓN</a:t>
            </a:r>
            <a:endParaRPr lang="fr-FR" sz="2400" b="1" dirty="0">
              <a:solidFill>
                <a:schemeClr val="tx1"/>
              </a:solidFill>
              <a:effectLst>
                <a:outerShdw blurRad="38100" dist="38100" dir="2700000" algn="tl">
                  <a:srgbClr val="000000">
                    <a:alpha val="43137"/>
                  </a:srgbClr>
                </a:outerShdw>
              </a:effectLst>
              <a:latin typeface="KG How Many Times"/>
            </a:endParaRPr>
          </a:p>
        </p:txBody>
      </p:sp>
      <p:pic>
        <p:nvPicPr>
          <p:cNvPr id="4" name="Image 3"/>
          <p:cNvPicPr>
            <a:picLocks noChangeAspect="1"/>
          </p:cNvPicPr>
          <p:nvPr/>
        </p:nvPicPr>
        <p:blipFill>
          <a:blip r:embed="rId3"/>
          <a:stretch>
            <a:fillRect/>
          </a:stretch>
        </p:blipFill>
        <p:spPr>
          <a:xfrm>
            <a:off x="6800158" y="626535"/>
            <a:ext cx="1143000" cy="1143000"/>
          </a:xfrm>
          <a:prstGeom prst="rect">
            <a:avLst/>
          </a:prstGeom>
          <a:ln>
            <a:solidFill>
              <a:schemeClr val="accent6">
                <a:lumMod val="75000"/>
              </a:schemeClr>
            </a:solidFill>
          </a:ln>
        </p:spPr>
      </p:pic>
      <p:pic>
        <p:nvPicPr>
          <p:cNvPr id="5124"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620688"/>
            <a:ext cx="1143000" cy="11430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125" name="ZoneTexte 2"/>
          <p:cNvSpPr txBox="1">
            <a:spLocks noChangeArrowheads="1"/>
          </p:cNvSpPr>
          <p:nvPr/>
        </p:nvSpPr>
        <p:spPr bwMode="auto">
          <a:xfrm>
            <a:off x="827088" y="2565400"/>
            <a:ext cx="7848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fr-FR" sz="4400" b="1" cap="all" dirty="0" smtClean="0">
                <a:effectLst>
                  <a:outerShdw blurRad="38100" dist="38100" dir="2700000" algn="tl">
                    <a:srgbClr val="000000">
                      <a:alpha val="43137"/>
                    </a:srgbClr>
                  </a:outerShdw>
                </a:effectLst>
                <a:latin typeface="KG How Many Times"/>
              </a:rPr>
              <a:t>La red </a:t>
            </a:r>
            <a:r>
              <a:rPr lang="fr-FR" sz="4400" b="1" cap="all" dirty="0" err="1" smtClean="0">
                <a:effectLst>
                  <a:outerShdw blurRad="38100" dist="38100" dir="2700000" algn="tl">
                    <a:srgbClr val="000000">
                      <a:alpha val="43137"/>
                    </a:srgbClr>
                  </a:outerShdw>
                </a:effectLst>
                <a:latin typeface="KG How Many Times"/>
              </a:rPr>
              <a:t>leilac</a:t>
            </a:r>
            <a:endParaRPr lang="fr-FR" sz="4400" b="1" u="sng" dirty="0">
              <a:effectLst>
                <a:outerShdw blurRad="38100" dist="38100" dir="2700000" algn="tl">
                  <a:srgbClr val="000000">
                    <a:alpha val="43137"/>
                  </a:srgbClr>
                </a:outerShdw>
              </a:effectLst>
              <a:latin typeface="KG How Many Times"/>
            </a:endParaRPr>
          </a:p>
          <a:p>
            <a:pPr algn="ctr" eaLnBrk="1" hangingPunct="1">
              <a:defRPr/>
            </a:pPr>
            <a:endParaRPr lang="fr-FR" sz="4400" b="1" dirty="0">
              <a:effectLst>
                <a:outerShdw blurRad="38100" dist="38100" dir="2700000" algn="tl">
                  <a:srgbClr val="000000">
                    <a:alpha val="43137"/>
                  </a:srgbClr>
                </a:outerShdw>
              </a:effectLst>
              <a:latin typeface="KG How Many Times"/>
            </a:endParaRPr>
          </a:p>
          <a:p>
            <a:pPr algn="ctr">
              <a:defRPr/>
            </a:pPr>
            <a:endParaRPr lang="fr-FR" sz="1200" b="1" dirty="0" smtClean="0">
              <a:effectLst>
                <a:outerShdw blurRad="38100" dist="38100" dir="2700000" algn="tl">
                  <a:srgbClr val="000000">
                    <a:alpha val="43137"/>
                  </a:srgbClr>
                </a:outerShdw>
              </a:effectLst>
              <a:latin typeface="KG How Many Times"/>
            </a:endParaRPr>
          </a:p>
        </p:txBody>
      </p:sp>
      <p:pic>
        <p:nvPicPr>
          <p:cNvPr id="5126"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3717032"/>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925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lgn="ctr" eaLnBrk="1" fontAlgn="auto" hangingPunct="1">
              <a:spcAft>
                <a:spcPts val="0"/>
              </a:spcAft>
              <a:defRPr/>
            </a:pPr>
            <a:r>
              <a:rPr lang="es-ES" sz="2000" b="1" dirty="0" err="1" smtClean="0">
                <a:solidFill>
                  <a:srgbClr val="FF0000"/>
                </a:solidFill>
                <a:effectLst>
                  <a:outerShdw blurRad="38100" dist="38100" dir="2700000" algn="tl">
                    <a:srgbClr val="000000">
                      <a:alpha val="43137"/>
                    </a:srgbClr>
                  </a:outerShdw>
                </a:effectLst>
              </a:rPr>
              <a:t>Réseaux</a:t>
            </a:r>
            <a:r>
              <a:rPr lang="es-ES" sz="2000" b="1" dirty="0" smtClean="0">
                <a:solidFill>
                  <a:srgbClr val="FF0000"/>
                </a:solidFill>
                <a:effectLst>
                  <a:outerShdw blurRad="38100" dist="38100" dir="2700000" algn="tl">
                    <a:srgbClr val="000000">
                      <a:alpha val="43137"/>
                    </a:srgbClr>
                  </a:outerShdw>
                </a:effectLst>
              </a:rPr>
              <a:t> RELAI – LEILAC</a:t>
            </a:r>
            <a:br>
              <a:rPr lang="es-ES" sz="2000" b="1" dirty="0" smtClean="0">
                <a:solidFill>
                  <a:srgbClr val="FF0000"/>
                </a:solidFill>
                <a:effectLst>
                  <a:outerShdw blurRad="38100" dist="38100" dir="2700000" algn="tl">
                    <a:srgbClr val="000000">
                      <a:alpha val="43137"/>
                    </a:srgbClr>
                  </a:outerShdw>
                </a:effectLst>
              </a:rPr>
            </a:br>
            <a:r>
              <a:rPr lang="fr-FR" sz="1100" b="1" dirty="0">
                <a:solidFill>
                  <a:srgbClr val="002060"/>
                </a:solidFill>
              </a:rPr>
              <a:t> </a:t>
            </a:r>
            <a:r>
              <a:rPr lang="fr-FR" sz="2000" b="1" dirty="0" smtClean="0">
                <a:solidFill>
                  <a:srgbClr val="002060"/>
                </a:solidFill>
                <a:hlinkClick r:id="rId3"/>
              </a:rPr>
              <a:t>www.leilac-network.org</a:t>
            </a:r>
            <a:endParaRPr lang="fr-FR" sz="2000" b="1" dirty="0">
              <a:solidFill>
                <a:schemeClr val="accent6">
                  <a:lumMod val="75000"/>
                </a:schemeClr>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4"/>
          <a:stretch>
            <a:fillRect/>
          </a:stretch>
        </p:blipFill>
        <p:spPr>
          <a:xfrm>
            <a:off x="6372200" y="485800"/>
            <a:ext cx="1143000" cy="1143000"/>
          </a:xfrm>
          <a:prstGeom prst="rect">
            <a:avLst/>
          </a:prstGeom>
          <a:ln>
            <a:solidFill>
              <a:schemeClr val="accent6">
                <a:lumMod val="75000"/>
              </a:schemeClr>
            </a:solidFill>
          </a:ln>
        </p:spPr>
      </p:pic>
      <p:pic>
        <p:nvPicPr>
          <p:cNvPr id="6148"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85800"/>
            <a:ext cx="1143000" cy="11430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55576" y="1124744"/>
            <a:ext cx="7997005" cy="5332229"/>
          </a:xfrm>
          <a:prstGeom prst="rect">
            <a:avLst/>
          </a:prstGeom>
          <a:noFill/>
        </p:spPr>
        <p:txBody>
          <a:bodyPr wrap="square">
            <a:spAutoFit/>
          </a:bodyPr>
          <a:lstStyle/>
          <a:p>
            <a:pPr algn="ctr">
              <a:defRPr/>
            </a:pPr>
            <a:r>
              <a:rPr lang="es-ES" sz="5400" b="1" dirty="0" smtClean="0">
                <a:effectLst>
                  <a:outerShdw blurRad="38100" dist="38100" dir="2700000" algn="tl">
                    <a:srgbClr val="000000">
                      <a:alpha val="43137"/>
                    </a:srgbClr>
                  </a:outerShdw>
                </a:effectLst>
                <a:latin typeface="KG How Many Times"/>
              </a:rPr>
              <a:t>LEILAC </a:t>
            </a:r>
            <a:r>
              <a:rPr lang="es-ES" sz="4400" b="1" dirty="0" smtClean="0">
                <a:effectLst>
                  <a:outerShdw blurRad="38100" dist="38100" dir="2700000" algn="tl">
                    <a:srgbClr val="000000">
                      <a:alpha val="43137"/>
                    </a:srgbClr>
                  </a:outerShdw>
                </a:effectLst>
                <a:latin typeface="KG How Many Times"/>
              </a:rPr>
              <a:t> </a:t>
            </a:r>
          </a:p>
          <a:p>
            <a:pPr algn="ctr">
              <a:defRPr/>
            </a:pPr>
            <a:endParaRPr lang="es-ES" sz="2800" b="1" dirty="0" smtClean="0">
              <a:effectLst>
                <a:outerShdw blurRad="38100" dist="38100" dir="2700000" algn="tl">
                  <a:srgbClr val="000000">
                    <a:alpha val="43137"/>
                  </a:srgbClr>
                </a:outerShdw>
              </a:effectLst>
              <a:latin typeface="KG How Many Times"/>
            </a:endParaRPr>
          </a:p>
          <a:p>
            <a:pPr>
              <a:defRPr/>
            </a:pPr>
            <a:r>
              <a:rPr lang="es-ES" b="1" dirty="0" smtClean="0">
                <a:effectLst>
                  <a:outerShdw blurRad="38100" dist="38100" dir="2700000" algn="tl">
                    <a:srgbClr val="000000">
                      <a:alpha val="43137"/>
                    </a:srgbClr>
                  </a:outerShdw>
                </a:effectLst>
                <a:latin typeface="KG How Many Times"/>
              </a:rPr>
              <a:t>ES UNA ORGANIZACIÓN DE DERECHO EUROPEO</a:t>
            </a:r>
            <a:r>
              <a:rPr lang="es-ES" b="1" dirty="0" smtClean="0">
                <a:latin typeface="KG How Many Times"/>
              </a:rPr>
              <a:t> </a:t>
            </a:r>
          </a:p>
          <a:p>
            <a:pPr algn="just">
              <a:defRPr/>
            </a:pPr>
            <a:endParaRPr lang="es-ES" sz="1050" b="1" dirty="0" smtClean="0">
              <a:latin typeface="KG How Many Times"/>
            </a:endParaRPr>
          </a:p>
          <a:p>
            <a:pPr algn="just">
              <a:defRPr/>
            </a:pPr>
            <a:r>
              <a:rPr lang="es-ES" sz="1600" dirty="0">
                <a:latin typeface="KG How Many Times"/>
              </a:rPr>
              <a:t>Su creación ha requerido tres años. </a:t>
            </a:r>
          </a:p>
          <a:p>
            <a:pPr algn="just">
              <a:defRPr/>
            </a:pPr>
            <a:r>
              <a:rPr lang="es-ES" sz="1600" dirty="0" smtClean="0">
                <a:latin typeface="KG How Many Times"/>
              </a:rPr>
              <a:t>Tiene </a:t>
            </a:r>
            <a:r>
              <a:rPr lang="es-ES" sz="1600" dirty="0">
                <a:latin typeface="KG How Many Times"/>
              </a:rPr>
              <a:t>como principal objetivo la creación de una nueva generación de proyectos basados en una economía territorial sostenible </a:t>
            </a:r>
            <a:r>
              <a:rPr lang="es-ES" sz="1600" dirty="0" smtClean="0">
                <a:latin typeface="KG How Many Times"/>
              </a:rPr>
              <a:t>e </a:t>
            </a:r>
            <a:r>
              <a:rPr lang="es-ES" sz="1600" dirty="0">
                <a:latin typeface="KG How Many Times"/>
              </a:rPr>
              <a:t>innovación responsable basada en una diplomacia de los intercambios de saberes y conocimientos. </a:t>
            </a:r>
          </a:p>
          <a:p>
            <a:pPr algn="just"/>
            <a:r>
              <a:rPr lang="fr-FR" sz="1600" dirty="0" err="1" smtClean="0">
                <a:latin typeface="KG How Many Times"/>
              </a:rPr>
              <a:t>Encarna</a:t>
            </a:r>
            <a:r>
              <a:rPr lang="fr-FR" sz="1600" dirty="0" smtClean="0">
                <a:latin typeface="KG How Many Times"/>
              </a:rPr>
              <a:t> </a:t>
            </a:r>
            <a:r>
              <a:rPr lang="fr-FR" sz="1600" dirty="0">
                <a:latin typeface="KG How Many Times"/>
              </a:rPr>
              <a:t>la </a:t>
            </a:r>
            <a:r>
              <a:rPr lang="fr-FR" sz="1600" dirty="0" err="1">
                <a:latin typeface="KG How Many Times"/>
              </a:rPr>
              <a:t>génesis</a:t>
            </a:r>
            <a:r>
              <a:rPr lang="fr-FR" sz="1600" dirty="0">
                <a:latin typeface="KG How Many Times"/>
              </a:rPr>
              <a:t> de la </a:t>
            </a:r>
            <a:r>
              <a:rPr lang="fr-FR" sz="1600" dirty="0" err="1">
                <a:latin typeface="KG How Many Times"/>
              </a:rPr>
              <a:t>economía</a:t>
            </a:r>
            <a:r>
              <a:rPr lang="fr-FR" sz="1600" dirty="0">
                <a:latin typeface="KG How Many Times"/>
              </a:rPr>
              <a:t> </a:t>
            </a:r>
            <a:r>
              <a:rPr lang="fr-FR" sz="1600" dirty="0" err="1">
                <a:latin typeface="KG How Many Times"/>
              </a:rPr>
              <a:t>del</a:t>
            </a:r>
            <a:r>
              <a:rPr lang="fr-FR" sz="1600" dirty="0">
                <a:latin typeface="KG How Many Times"/>
              </a:rPr>
              <a:t> </a:t>
            </a:r>
            <a:r>
              <a:rPr lang="fr-FR" sz="1600" dirty="0" err="1" smtClean="0">
                <a:latin typeface="KG How Many Times"/>
              </a:rPr>
              <a:t>conocimiento</a:t>
            </a:r>
            <a:endParaRPr lang="fr-FR" sz="1600" dirty="0">
              <a:latin typeface="KG How Many Times"/>
            </a:endParaRPr>
          </a:p>
          <a:p>
            <a:pPr algn="just"/>
            <a:r>
              <a:rPr lang="fr-FR" sz="1600" dirty="0" err="1" smtClean="0">
                <a:latin typeface="KG How Many Times"/>
              </a:rPr>
              <a:t>Actúa</a:t>
            </a:r>
            <a:r>
              <a:rPr lang="fr-FR" sz="1600" dirty="0" smtClean="0">
                <a:latin typeface="KG How Many Times"/>
              </a:rPr>
              <a:t> </a:t>
            </a:r>
            <a:r>
              <a:rPr lang="fr-FR" sz="1600" dirty="0" err="1">
                <a:latin typeface="KG How Many Times"/>
              </a:rPr>
              <a:t>hoy</a:t>
            </a:r>
            <a:r>
              <a:rPr lang="fr-FR" sz="1600" dirty="0">
                <a:latin typeface="KG How Many Times"/>
              </a:rPr>
              <a:t> para que los </a:t>
            </a:r>
            <a:r>
              <a:rPr lang="fr-FR" sz="1600" dirty="0" err="1">
                <a:latin typeface="KG How Many Times"/>
              </a:rPr>
              <a:t>espacios</a:t>
            </a:r>
            <a:r>
              <a:rPr lang="fr-FR" sz="1600" dirty="0">
                <a:latin typeface="KG How Many Times"/>
              </a:rPr>
              <a:t> de </a:t>
            </a:r>
            <a:r>
              <a:rPr lang="fr-FR" sz="1600" dirty="0" err="1">
                <a:latin typeface="KG How Many Times"/>
              </a:rPr>
              <a:t>innovación</a:t>
            </a:r>
            <a:r>
              <a:rPr lang="fr-FR" sz="1600" dirty="0">
                <a:latin typeface="KG How Many Times"/>
              </a:rPr>
              <a:t> </a:t>
            </a:r>
            <a:r>
              <a:rPr lang="fr-FR" sz="1600" dirty="0" err="1">
                <a:latin typeface="KG How Many Times"/>
              </a:rPr>
              <a:t>del</a:t>
            </a:r>
            <a:r>
              <a:rPr lang="fr-FR" sz="1600" dirty="0">
                <a:latin typeface="KG How Many Times"/>
              </a:rPr>
              <a:t> </a:t>
            </a:r>
            <a:r>
              <a:rPr lang="fr-FR" sz="1600" dirty="0" err="1">
                <a:latin typeface="KG How Many Times"/>
              </a:rPr>
              <a:t>mañana</a:t>
            </a:r>
            <a:r>
              <a:rPr lang="fr-FR" sz="1600" dirty="0">
                <a:latin typeface="KG How Many Times"/>
              </a:rPr>
              <a:t> </a:t>
            </a:r>
            <a:r>
              <a:rPr lang="fr-FR" sz="1600" dirty="0" err="1">
                <a:latin typeface="KG How Many Times"/>
              </a:rPr>
              <a:t>sean</a:t>
            </a:r>
            <a:r>
              <a:rPr lang="fr-FR" sz="1600" dirty="0">
                <a:latin typeface="KG How Many Times"/>
              </a:rPr>
              <a:t> </a:t>
            </a:r>
            <a:r>
              <a:rPr lang="fr-FR" sz="1600" dirty="0" err="1">
                <a:latin typeface="KG How Many Times"/>
              </a:rPr>
              <a:t>siempre</a:t>
            </a:r>
            <a:r>
              <a:rPr lang="fr-FR" sz="1600" dirty="0">
                <a:latin typeface="KG How Many Times"/>
              </a:rPr>
              <a:t> y </a:t>
            </a:r>
            <a:r>
              <a:rPr lang="fr-FR" sz="1600" dirty="0" err="1">
                <a:latin typeface="KG How Many Times"/>
              </a:rPr>
              <a:t>cada</a:t>
            </a:r>
            <a:r>
              <a:rPr lang="fr-FR" sz="1600" dirty="0">
                <a:latin typeface="KG How Many Times"/>
              </a:rPr>
              <a:t> </a:t>
            </a:r>
            <a:r>
              <a:rPr lang="fr-FR" sz="1600" dirty="0" err="1">
                <a:latin typeface="KG How Many Times"/>
              </a:rPr>
              <a:t>día</a:t>
            </a:r>
            <a:r>
              <a:rPr lang="fr-FR" sz="1600" dirty="0">
                <a:latin typeface="KG How Many Times"/>
              </a:rPr>
              <a:t> </a:t>
            </a:r>
            <a:r>
              <a:rPr lang="fr-FR" sz="1600" dirty="0" err="1">
                <a:latin typeface="KG How Many Times"/>
              </a:rPr>
              <a:t>más</a:t>
            </a:r>
            <a:r>
              <a:rPr lang="fr-FR" sz="1600" dirty="0">
                <a:latin typeface="KG How Many Times"/>
              </a:rPr>
              <a:t> </a:t>
            </a:r>
            <a:r>
              <a:rPr lang="fr-FR" sz="1600" dirty="0" err="1">
                <a:latin typeface="KG How Many Times"/>
              </a:rPr>
              <a:t>lugares</a:t>
            </a:r>
            <a:r>
              <a:rPr lang="fr-FR" sz="1600" dirty="0">
                <a:latin typeface="KG How Many Times"/>
              </a:rPr>
              <a:t> de </a:t>
            </a:r>
            <a:r>
              <a:rPr lang="fr-FR" sz="1600" dirty="0" err="1">
                <a:latin typeface="KG How Many Times"/>
              </a:rPr>
              <a:t>creatividad</a:t>
            </a:r>
            <a:r>
              <a:rPr lang="fr-FR" sz="1600" dirty="0">
                <a:latin typeface="KG How Many Times"/>
              </a:rPr>
              <a:t>, de enlaces entre las </a:t>
            </a:r>
            <a:r>
              <a:rPr lang="fr-FR" sz="1600" dirty="0" err="1">
                <a:latin typeface="KG How Many Times"/>
              </a:rPr>
              <a:t>competencias</a:t>
            </a:r>
            <a:r>
              <a:rPr lang="fr-FR" sz="1600" dirty="0">
                <a:latin typeface="KG How Many Times"/>
              </a:rPr>
              <a:t> y de </a:t>
            </a:r>
            <a:r>
              <a:rPr lang="fr-FR" sz="1600" dirty="0" err="1">
                <a:latin typeface="KG How Many Times"/>
              </a:rPr>
              <a:t>nuevas</a:t>
            </a:r>
            <a:r>
              <a:rPr lang="fr-FR" sz="1600" dirty="0">
                <a:latin typeface="KG How Many Times"/>
              </a:rPr>
              <a:t> formas de </a:t>
            </a:r>
            <a:r>
              <a:rPr lang="fr-FR" sz="1600" dirty="0" err="1">
                <a:latin typeface="KG How Many Times"/>
              </a:rPr>
              <a:t>cooperación</a:t>
            </a:r>
            <a:r>
              <a:rPr lang="fr-FR" dirty="0">
                <a:latin typeface="KG How Many Times"/>
              </a:rPr>
              <a:t>.</a:t>
            </a:r>
          </a:p>
          <a:p>
            <a:pPr algn="ctr"/>
            <a:r>
              <a:rPr lang="fr-FR" b="1" dirty="0" smtClean="0">
                <a:latin typeface="KG How Many Times"/>
                <a:hlinkClick r:id="rId3"/>
              </a:rPr>
              <a:t>www.leilac-network.org</a:t>
            </a:r>
            <a:endParaRPr lang="fr-FR" b="1" dirty="0">
              <a:latin typeface="KG How Many Times"/>
            </a:endParaRPr>
          </a:p>
          <a:p>
            <a:pPr algn="ctr"/>
            <a:r>
              <a:rPr lang="fr-FR" b="1" dirty="0">
                <a:latin typeface="KG How Many Times"/>
              </a:rPr>
              <a:t>www.leilac.org</a:t>
            </a:r>
          </a:p>
          <a:p>
            <a:pPr algn="ctr"/>
            <a:r>
              <a:rPr lang="fr-FR" b="1" u="sng" dirty="0">
                <a:latin typeface="KG How Many Times"/>
                <a:hlinkClick r:id="rId6"/>
              </a:rPr>
              <a:t>http://www.relai.org</a:t>
            </a:r>
            <a:endParaRPr lang="fr-FR" b="1" dirty="0">
              <a:latin typeface="KG How Many Times"/>
            </a:endParaRPr>
          </a:p>
          <a:p>
            <a:pPr algn="ctr"/>
            <a:r>
              <a:rPr lang="fr-FR" b="1" u="sng" dirty="0">
                <a:latin typeface="KG How Many Times"/>
                <a:hlinkClick r:id="rId7"/>
              </a:rPr>
              <a:t>http://leilac.my-innovation</a:t>
            </a:r>
            <a:endParaRPr lang="fr-FR" b="1" u="sng" dirty="0">
              <a:latin typeface="KG How Many Times"/>
            </a:endParaRPr>
          </a:p>
          <a:p>
            <a:pPr algn="just">
              <a:defRPr/>
            </a:pPr>
            <a:endParaRPr lang="es-ES" sz="2800" b="1" dirty="0">
              <a:latin typeface="KG How Many Times"/>
            </a:endParaRPr>
          </a:p>
        </p:txBody>
      </p:sp>
    </p:spTree>
    <p:extLst>
      <p:ext uri="{BB962C8B-B14F-4D97-AF65-F5344CB8AC3E}">
        <p14:creationId xmlns:p14="http://schemas.microsoft.com/office/powerpoint/2010/main" val="190231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éxico map 4.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20272" y="1791508"/>
            <a:ext cx="1548661" cy="1272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Peru map 5.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6713" y="4733068"/>
            <a:ext cx="1476000" cy="1295721"/>
          </a:xfrm>
          <a:prstGeom prst="rect">
            <a:avLst/>
          </a:prstGeom>
          <a:ln>
            <a:noFill/>
          </a:ln>
          <a:effectLst>
            <a:softEdge rad="112500"/>
          </a:effectLst>
        </p:spPr>
      </p:pic>
      <p:pic>
        <p:nvPicPr>
          <p:cNvPr id="2056" name="Picture 8" descr="C:\Users\Utilisateur\Desktop\thumb_carte_cub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351" y="4718577"/>
            <a:ext cx="1428751" cy="1217778"/>
          </a:xfrm>
          <a:prstGeom prst="rect">
            <a:avLst/>
          </a:prstGeom>
          <a:ln>
            <a:noFill/>
          </a:ln>
          <a:effectLst>
            <a:softEdge rad="112500"/>
          </a:effectLst>
          <a:extLst/>
        </p:spPr>
      </p:pic>
      <p:pic>
        <p:nvPicPr>
          <p:cNvPr id="2051" name="Picture 3" descr="C:\Users\Utilisateur\Desktop\Colombi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873" y="1731461"/>
            <a:ext cx="1338863" cy="13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C:\Users\Utilisateur\Desktop\chi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3479256"/>
            <a:ext cx="1476000" cy="2445240"/>
          </a:xfrm>
          <a:prstGeom prst="rect">
            <a:avLst/>
          </a:prstGeom>
          <a:ln>
            <a:noFill/>
          </a:ln>
          <a:effectLst>
            <a:softEdge rad="112500"/>
          </a:effectLst>
          <a:extLst/>
        </p:spPr>
      </p:pic>
      <p:pic>
        <p:nvPicPr>
          <p:cNvPr id="1026" name="Picture 2" descr="C:\Users\Utilisateur\Desktop\Venezuel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7174" y="5093525"/>
            <a:ext cx="1426913" cy="1217778"/>
          </a:xfrm>
          <a:prstGeom prst="rect">
            <a:avLst/>
          </a:prstGeom>
          <a:ln>
            <a:noFill/>
          </a:ln>
          <a:effectLst>
            <a:softEdge rad="112500"/>
          </a:effectLst>
          <a:extLst/>
        </p:spPr>
      </p:pic>
      <p:sp>
        <p:nvSpPr>
          <p:cNvPr id="2" name="ZoneTexte 1"/>
          <p:cNvSpPr txBox="1"/>
          <p:nvPr/>
        </p:nvSpPr>
        <p:spPr>
          <a:xfrm>
            <a:off x="1260513" y="332656"/>
            <a:ext cx="6945963" cy="107721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fr-FR" sz="3200" b="1" dirty="0">
                <a:solidFill>
                  <a:schemeClr val="tx2">
                    <a:lumMod val="75000"/>
                  </a:schemeClr>
                </a:solidFill>
                <a:effectLst>
                  <a:outerShdw blurRad="38100" dist="38100" dir="2700000" algn="tl">
                    <a:srgbClr val="000000">
                      <a:alpha val="43137"/>
                    </a:srgbClr>
                  </a:outerShdw>
                </a:effectLst>
                <a:latin typeface="KG How Many Times"/>
              </a:rPr>
              <a:t>PAÍSES FUNDADORES DE LEILAC CON </a:t>
            </a:r>
            <a:br>
              <a:rPr lang="fr-FR" sz="3200" b="1" dirty="0">
                <a:solidFill>
                  <a:schemeClr val="tx2">
                    <a:lumMod val="75000"/>
                  </a:schemeClr>
                </a:solidFill>
                <a:effectLst>
                  <a:outerShdw blurRad="38100" dist="38100" dir="2700000" algn="tl">
                    <a:srgbClr val="000000">
                      <a:alpha val="43137"/>
                    </a:srgbClr>
                  </a:outerShdw>
                </a:effectLst>
                <a:latin typeface="KG How Many Times"/>
              </a:rPr>
            </a:br>
            <a:r>
              <a:rPr lang="fr-FR" sz="3200" b="1" dirty="0">
                <a:solidFill>
                  <a:schemeClr val="tx2">
                    <a:lumMod val="75000"/>
                  </a:schemeClr>
                </a:solidFill>
                <a:effectLst>
                  <a:outerShdw blurRad="38100" dist="38100" dir="2700000" algn="tl">
                    <a:srgbClr val="000000">
                      <a:alpha val="43137"/>
                    </a:srgbClr>
                  </a:outerShdw>
                </a:effectLst>
                <a:latin typeface="KG How Many Times"/>
              </a:rPr>
              <a:t>ESPACIOS DE INNOVACI</a:t>
            </a:r>
            <a:r>
              <a:rPr lang="fr-FR" sz="3200" b="1" dirty="0">
                <a:solidFill>
                  <a:schemeClr val="tx2">
                    <a:lumMod val="75000"/>
                  </a:schemeClr>
                </a:solidFill>
                <a:effectLst>
                  <a:outerShdw blurRad="38100" dist="38100" dir="2700000" algn="tl">
                    <a:srgbClr val="000000">
                      <a:alpha val="43137"/>
                    </a:srgbClr>
                  </a:outerShdw>
                </a:effectLst>
                <a:latin typeface="KG How Many Times"/>
                <a:cs typeface="Calibri"/>
              </a:rPr>
              <a:t>Ó</a:t>
            </a:r>
            <a:r>
              <a:rPr lang="fr-FR" sz="3200" b="1" dirty="0">
                <a:solidFill>
                  <a:schemeClr val="tx2">
                    <a:lumMod val="75000"/>
                  </a:schemeClr>
                </a:solidFill>
                <a:effectLst>
                  <a:outerShdw blurRad="38100" dist="38100" dir="2700000" algn="tl">
                    <a:srgbClr val="000000">
                      <a:alpha val="43137"/>
                    </a:srgbClr>
                  </a:outerShdw>
                </a:effectLst>
                <a:latin typeface="KG How Many Times"/>
              </a:rPr>
              <a:t>N Y LIVING LABS </a:t>
            </a:r>
          </a:p>
        </p:txBody>
      </p:sp>
      <p:pic>
        <p:nvPicPr>
          <p:cNvPr id="11275" name="Picture 2" descr="C:\Users\Utilisateur\Desktop\Presentation LEILAC\argentin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899" y="3511550"/>
            <a:ext cx="1547813" cy="2190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Utilisateur\Desktop\imag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7880" y="1731461"/>
            <a:ext cx="1224000" cy="125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Image 11"/>
          <p:cNvPicPr>
            <a:picLocks noChangeAspect="1"/>
          </p:cNvPicPr>
          <p:nvPr/>
        </p:nvPicPr>
        <p:blipFill>
          <a:blip r:embed="rId11"/>
          <a:stretch>
            <a:fillRect/>
          </a:stretch>
        </p:blipFill>
        <p:spPr>
          <a:xfrm>
            <a:off x="3624263" y="3036888"/>
            <a:ext cx="2052637" cy="2052637"/>
          </a:xfrm>
          <a:prstGeom prst="rect">
            <a:avLst/>
          </a:prstGeom>
          <a:ln>
            <a:solidFill>
              <a:schemeClr val="accent6">
                <a:lumMod val="75000"/>
              </a:schemeClr>
            </a:solidFill>
          </a:ln>
        </p:spPr>
      </p:pic>
      <p:sp>
        <p:nvSpPr>
          <p:cNvPr id="7" name="Espace réservé de la date 6"/>
          <p:cNvSpPr>
            <a:spLocks noGrp="1"/>
          </p:cNvSpPr>
          <p:nvPr>
            <p:ph type="dt" sz="half" idx="10"/>
          </p:nvPr>
        </p:nvSpPr>
        <p:spPr/>
        <p:txBody>
          <a:bodyPr/>
          <a:lstStyle/>
          <a:p>
            <a:pPr>
              <a:defRPr/>
            </a:pPr>
            <a:r>
              <a:rPr lang="fr-FR"/>
              <a:t>www.leilac-network.org</a:t>
            </a:r>
          </a:p>
        </p:txBody>
      </p:sp>
      <p:sp>
        <p:nvSpPr>
          <p:cNvPr id="4" name="Espace réservé du pied de page 3"/>
          <p:cNvSpPr>
            <a:spLocks noGrp="1"/>
          </p:cNvSpPr>
          <p:nvPr>
            <p:ph type="ftr" sz="quarter" idx="11"/>
          </p:nvPr>
        </p:nvSpPr>
        <p:spPr/>
        <p:txBody>
          <a:bodyPr/>
          <a:lstStyle/>
          <a:p>
            <a:pPr>
              <a:defRPr/>
            </a:pPr>
            <a:r>
              <a:rPr lang="fr-FR"/>
              <a:t>relai.leilac@villesnumeriques.org</a:t>
            </a:r>
          </a:p>
        </p:txBody>
      </p:sp>
      <p:sp>
        <p:nvSpPr>
          <p:cNvPr id="6" name="Espace réservé du numéro de diapositive 5"/>
          <p:cNvSpPr>
            <a:spLocks noGrp="1"/>
          </p:cNvSpPr>
          <p:nvPr>
            <p:ph type="sldNum" sz="quarter" idx="12"/>
          </p:nvPr>
        </p:nvSpPr>
        <p:spPr/>
        <p:txBody>
          <a:bodyPr/>
          <a:lstStyle/>
          <a:p>
            <a:pPr>
              <a:defRPr/>
            </a:pPr>
            <a:fld id="{7359EB35-C3ED-44E4-912F-EC47EE53CDD9}" type="slidenum">
              <a:rPr lang="fr-FR" smtClean="0"/>
              <a:pPr>
                <a:defRPr/>
              </a:pPr>
              <a:t>15</a:t>
            </a:fld>
            <a:endParaRPr lang="fr-FR"/>
          </a:p>
        </p:txBody>
      </p:sp>
      <p:pic>
        <p:nvPicPr>
          <p:cNvPr id="11281" name="Picture 17" descr="C:\Users\Utilisateur\Desktop\image00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36096" y="1767974"/>
            <a:ext cx="1512000" cy="1178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34" name="Picture 18" descr="C:\Users\Utilisateur\Desktop\Doc1_fichiers\image00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09198" y="1791510"/>
            <a:ext cx="1368000" cy="781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431703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9546"/>
            <a:ext cx="8229600" cy="1323439"/>
          </a:xfr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000" b="1" spc="600" dirty="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LOS TEMAS Y GRUPOS DE TRABAJO HOY</a:t>
            </a:r>
          </a:p>
        </p:txBody>
      </p:sp>
      <p:sp>
        <p:nvSpPr>
          <p:cNvPr id="5" name="ZoneTexte 4"/>
          <p:cNvSpPr txBox="1"/>
          <p:nvPr/>
        </p:nvSpPr>
        <p:spPr>
          <a:xfrm>
            <a:off x="395536" y="1359634"/>
            <a:ext cx="7345362" cy="5401479"/>
          </a:xfrm>
          <a:prstGeom prst="rect">
            <a:avLst/>
          </a:prstGeom>
          <a:noFill/>
        </p:spPr>
        <p:txBody>
          <a:bodyPr>
            <a:spAutoFit/>
          </a:bodyPr>
          <a:lstStyle/>
          <a:p>
            <a:pPr>
              <a:defRPr/>
            </a:pPr>
            <a:endParaRPr lang="es-ES" sz="100" dirty="0">
              <a:latin typeface="KG How Many Times"/>
            </a:endParaRPr>
          </a:p>
          <a:p>
            <a:pPr marL="285750" indent="-285750">
              <a:buFontTx/>
              <a:buBlip>
                <a:blip r:embed="rId3"/>
              </a:buBlip>
              <a:defRPr/>
            </a:pPr>
            <a:endParaRPr lang="es-ES" sz="2000" dirty="0" smtClean="0">
              <a:latin typeface="KG How Many Times"/>
            </a:endParaRPr>
          </a:p>
          <a:p>
            <a:pPr marL="285750" indent="-285750">
              <a:buFontTx/>
              <a:buBlip>
                <a:blip r:embed="rId3"/>
              </a:buBlip>
              <a:defRPr/>
            </a:pPr>
            <a:r>
              <a:rPr lang="es-ES" sz="2000" dirty="0" smtClean="0">
                <a:latin typeface="KG How Many Times"/>
              </a:rPr>
              <a:t>E-salud</a:t>
            </a:r>
            <a:r>
              <a:rPr lang="es-ES" sz="2000" dirty="0">
                <a:latin typeface="KG How Many Times"/>
              </a:rPr>
              <a:t>, </a:t>
            </a:r>
          </a:p>
          <a:p>
            <a:pPr marL="285750" indent="-285750">
              <a:buFontTx/>
              <a:buBlip>
                <a:blip r:embed="rId3"/>
              </a:buBlip>
              <a:defRPr/>
            </a:pPr>
            <a:r>
              <a:rPr lang="es-ES" sz="2000" dirty="0" smtClean="0">
                <a:latin typeface="KG How Many Times"/>
              </a:rPr>
              <a:t>Innovación </a:t>
            </a:r>
            <a:r>
              <a:rPr lang="es-ES" sz="2000" dirty="0">
                <a:latin typeface="KG How Many Times"/>
              </a:rPr>
              <a:t>social, </a:t>
            </a:r>
          </a:p>
          <a:p>
            <a:pPr marL="285750" indent="-285750">
              <a:buFontTx/>
              <a:buBlip>
                <a:blip r:embed="rId3"/>
              </a:buBlip>
              <a:defRPr/>
            </a:pPr>
            <a:r>
              <a:rPr lang="es-ES" sz="2000" dirty="0">
                <a:latin typeface="KG How Many Times"/>
              </a:rPr>
              <a:t>desarrollo </a:t>
            </a:r>
            <a:r>
              <a:rPr lang="es-ES" sz="2000" dirty="0" err="1">
                <a:latin typeface="KG How Many Times"/>
              </a:rPr>
              <a:t>sontenible</a:t>
            </a:r>
            <a:r>
              <a:rPr lang="es-ES" sz="2000" dirty="0">
                <a:latin typeface="KG How Many Times"/>
              </a:rPr>
              <a:t>, </a:t>
            </a:r>
          </a:p>
          <a:p>
            <a:pPr marL="285750" indent="-285750">
              <a:buFontTx/>
              <a:buBlip>
                <a:blip r:embed="rId3"/>
              </a:buBlip>
              <a:defRPr/>
            </a:pPr>
            <a:r>
              <a:rPr lang="es-ES" sz="2000" dirty="0">
                <a:latin typeface="KG How Many Times"/>
              </a:rPr>
              <a:t>e-turismo, e-democracia, </a:t>
            </a:r>
          </a:p>
          <a:p>
            <a:pPr marL="285750" indent="-285750">
              <a:buFontTx/>
              <a:buBlip>
                <a:blip r:embed="rId3"/>
              </a:buBlip>
              <a:defRPr/>
            </a:pPr>
            <a:r>
              <a:rPr lang="es-ES" sz="2400" dirty="0" smtClean="0">
                <a:effectLst>
                  <a:outerShdw blurRad="38100" dist="38100" dir="2700000" algn="tl">
                    <a:srgbClr val="000000">
                      <a:alpha val="43137"/>
                    </a:srgbClr>
                  </a:outerShdw>
                </a:effectLst>
                <a:latin typeface="KG How Many Times"/>
              </a:rPr>
              <a:t>e-educación</a:t>
            </a:r>
            <a:r>
              <a:rPr lang="es-ES" sz="2400" dirty="0">
                <a:effectLst>
                  <a:outerShdw blurRad="38100" dist="38100" dir="2700000" algn="tl">
                    <a:srgbClr val="000000">
                      <a:alpha val="43137"/>
                    </a:srgbClr>
                  </a:outerShdw>
                </a:effectLst>
                <a:latin typeface="KG How Many Times"/>
              </a:rPr>
              <a:t>, </a:t>
            </a:r>
          </a:p>
          <a:p>
            <a:pPr marL="285750" indent="-285750">
              <a:buFontTx/>
              <a:buBlip>
                <a:blip r:embed="rId3"/>
              </a:buBlip>
              <a:defRPr/>
            </a:pPr>
            <a:r>
              <a:rPr lang="es-ES" sz="2000" dirty="0">
                <a:latin typeface="KG How Many Times"/>
              </a:rPr>
              <a:t>empresarios 3.0, </a:t>
            </a:r>
          </a:p>
          <a:p>
            <a:pPr marL="285750" indent="-285750">
              <a:buFontTx/>
              <a:buBlip>
                <a:blip r:embed="rId3"/>
              </a:buBlip>
              <a:defRPr/>
            </a:pPr>
            <a:r>
              <a:rPr lang="es-ES" sz="2000" dirty="0">
                <a:latin typeface="KG How Many Times"/>
              </a:rPr>
              <a:t>ciudades inteligentes, </a:t>
            </a:r>
          </a:p>
          <a:p>
            <a:pPr marL="285750" indent="-285750">
              <a:buFontTx/>
              <a:buBlip>
                <a:blip r:embed="rId3"/>
              </a:buBlip>
              <a:defRPr/>
            </a:pPr>
            <a:r>
              <a:rPr lang="es-ES" sz="2000" dirty="0">
                <a:latin typeface="KG How Many Times"/>
              </a:rPr>
              <a:t>plataformas colaborativas, </a:t>
            </a:r>
          </a:p>
          <a:p>
            <a:pPr marL="285750" indent="-285750">
              <a:buFontTx/>
              <a:buBlip>
                <a:blip r:embed="rId3"/>
              </a:buBlip>
              <a:defRPr/>
            </a:pPr>
            <a:r>
              <a:rPr lang="es-ES" sz="2000" dirty="0">
                <a:latin typeface="KG How Many Times"/>
              </a:rPr>
              <a:t>plataformas e-TV, </a:t>
            </a:r>
          </a:p>
          <a:p>
            <a:pPr marL="285750" indent="-285750">
              <a:buFontTx/>
              <a:buBlip>
                <a:blip r:embed="rId3"/>
              </a:buBlip>
              <a:defRPr/>
            </a:pPr>
            <a:r>
              <a:rPr lang="es-ES" sz="2000" dirty="0" err="1" smtClean="0">
                <a:latin typeface="KG How Many Times"/>
              </a:rPr>
              <a:t>geolocalización</a:t>
            </a:r>
            <a:r>
              <a:rPr lang="es-ES" sz="2000" dirty="0">
                <a:latin typeface="KG How Many Times"/>
              </a:rPr>
              <a:t>, </a:t>
            </a:r>
          </a:p>
          <a:p>
            <a:pPr marL="285750" indent="-285750">
              <a:buFontTx/>
              <a:buBlip>
                <a:blip r:embed="rId3"/>
              </a:buBlip>
              <a:defRPr/>
            </a:pPr>
            <a:r>
              <a:rPr lang="es-ES" sz="2000" dirty="0" err="1">
                <a:latin typeface="KG How Many Times"/>
              </a:rPr>
              <a:t>mobilidad</a:t>
            </a:r>
            <a:r>
              <a:rPr lang="es-ES" sz="2000" dirty="0">
                <a:latin typeface="KG How Many Times"/>
              </a:rPr>
              <a:t> e </a:t>
            </a:r>
            <a:r>
              <a:rPr lang="es-ES" sz="2000" dirty="0" smtClean="0">
                <a:latin typeface="KG How Many Times"/>
              </a:rPr>
              <a:t>inserción</a:t>
            </a:r>
            <a:r>
              <a:rPr lang="es-ES" sz="2000" dirty="0">
                <a:latin typeface="KG How Many Times"/>
              </a:rPr>
              <a:t>, </a:t>
            </a:r>
          </a:p>
          <a:p>
            <a:pPr marL="285750" indent="-285750">
              <a:buFontTx/>
              <a:buBlip>
                <a:blip r:embed="rId3"/>
              </a:buBlip>
              <a:defRPr/>
            </a:pPr>
            <a:r>
              <a:rPr lang="es-ES" sz="2000" dirty="0" err="1">
                <a:latin typeface="KG How Many Times"/>
              </a:rPr>
              <a:t>co-working</a:t>
            </a:r>
            <a:r>
              <a:rPr lang="es-ES" sz="2000" dirty="0">
                <a:latin typeface="KG How Many Times"/>
              </a:rPr>
              <a:t>, </a:t>
            </a:r>
          </a:p>
          <a:p>
            <a:pPr marL="285750" indent="-285750">
              <a:buFontTx/>
              <a:buBlip>
                <a:blip r:embed="rId3"/>
              </a:buBlip>
              <a:defRPr/>
            </a:pPr>
            <a:r>
              <a:rPr lang="es-ES" sz="2000" dirty="0">
                <a:latin typeface="KG How Many Times"/>
              </a:rPr>
              <a:t>e-</a:t>
            </a:r>
            <a:r>
              <a:rPr lang="es-ES" sz="2000" dirty="0" err="1">
                <a:latin typeface="KG How Many Times"/>
              </a:rPr>
              <a:t>patrimoine</a:t>
            </a:r>
            <a:r>
              <a:rPr lang="es-ES" sz="2000" dirty="0">
                <a:latin typeface="KG How Many Times"/>
              </a:rPr>
              <a:t>, </a:t>
            </a:r>
          </a:p>
          <a:p>
            <a:pPr marL="285750" indent="-285750">
              <a:buFontTx/>
              <a:buBlip>
                <a:blip r:embed="rId3"/>
              </a:buBlip>
              <a:defRPr/>
            </a:pPr>
            <a:r>
              <a:rPr lang="es-ES" sz="2000" dirty="0">
                <a:latin typeface="KG How Many Times"/>
              </a:rPr>
              <a:t>e-gobierno, </a:t>
            </a:r>
          </a:p>
          <a:p>
            <a:pPr marL="285750" indent="-285750">
              <a:buFontTx/>
              <a:buBlip>
                <a:blip r:embed="rId3"/>
              </a:buBlip>
              <a:defRPr/>
            </a:pPr>
            <a:r>
              <a:rPr lang="es-ES" sz="2000" dirty="0" smtClean="0">
                <a:latin typeface="KG How Many Times"/>
              </a:rPr>
              <a:t>evaluación</a:t>
            </a:r>
            <a:r>
              <a:rPr lang="es-ES" sz="2000" dirty="0">
                <a:latin typeface="KG How Many Times"/>
              </a:rPr>
              <a:t>...</a:t>
            </a:r>
            <a:endParaRPr lang="fr-FR" sz="2000" dirty="0">
              <a:latin typeface="KG How Many Times"/>
            </a:endParaRPr>
          </a:p>
          <a:p>
            <a:pPr>
              <a:defRPr/>
            </a:pPr>
            <a:endParaRPr lang="fr-FR" sz="2000" dirty="0">
              <a:latin typeface="KG How Many Times"/>
            </a:endParaRPr>
          </a:p>
        </p:txBody>
      </p:sp>
      <p:sp>
        <p:nvSpPr>
          <p:cNvPr id="6" name="ZoneTexte 4"/>
          <p:cNvSpPr txBox="1"/>
          <p:nvPr/>
        </p:nvSpPr>
        <p:spPr>
          <a:xfrm>
            <a:off x="1609193" y="1315470"/>
            <a:ext cx="6932613" cy="461665"/>
          </a:xfrm>
          <a:prstGeom prst="rect">
            <a:avLst/>
          </a:prstGeom>
          <a:noFill/>
        </p:spPr>
        <p:txBody>
          <a:bodyPr>
            <a:spAutoFit/>
          </a:bodyPr>
          <a:lstStyle/>
          <a:p>
            <a:pPr algn="r">
              <a:defRPr/>
            </a:pPr>
            <a:r>
              <a:rPr lang="fr-FR" sz="2400" b="1" dirty="0">
                <a:effectLst>
                  <a:outerShdw blurRad="38100" dist="38100" dir="2700000" algn="tl">
                    <a:srgbClr val="000000">
                      <a:alpha val="43137"/>
                    </a:srgbClr>
                  </a:outerShdw>
                </a:effectLst>
                <a:latin typeface="KG How Many Times"/>
              </a:rPr>
              <a:t>UN ESPACIO DE COOPERACIÓN DE LA CUENCA ATLÁNTICA</a:t>
            </a:r>
          </a:p>
        </p:txBody>
      </p:sp>
      <p:pic>
        <p:nvPicPr>
          <p:cNvPr id="7" name="Picture 3" descr="C:\Users\Utilisateur\Desktop\LEILAC_presentation\castellano_atlantico_LEILA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85" y="2348880"/>
            <a:ext cx="4963195" cy="372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818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029136479"/>
              </p:ext>
            </p:extLst>
          </p:nvPr>
        </p:nvGraphicFramePr>
        <p:xfrm>
          <a:off x="755576" y="947619"/>
          <a:ext cx="7632848" cy="5480923"/>
        </p:xfrm>
        <a:graphic>
          <a:graphicData uri="http://schemas.openxmlformats.org/drawingml/2006/table">
            <a:tbl>
              <a:tblPr firstRow="1" firstCol="1" bandRow="1">
                <a:tableStyleId>{46F890A9-2807-4EBB-B81D-B2AA78EC7F39}</a:tableStyleId>
              </a:tblPr>
              <a:tblGrid>
                <a:gridCol w="2435990"/>
                <a:gridCol w="2244530"/>
                <a:gridCol w="2952328"/>
              </a:tblGrid>
              <a:tr h="393373">
                <a:tc>
                  <a:txBody>
                    <a:bodyPr/>
                    <a:lstStyle/>
                    <a:p>
                      <a:pPr algn="ctr">
                        <a:lnSpc>
                          <a:spcPct val="115000"/>
                        </a:lnSpc>
                        <a:spcAft>
                          <a:spcPts val="0"/>
                        </a:spcAft>
                      </a:pPr>
                      <a:r>
                        <a:rPr lang="es-CO" sz="1200" dirty="0">
                          <a:effectLst/>
                        </a:rPr>
                        <a:t>GESTION DEL PROYECTO</a:t>
                      </a:r>
                      <a:endParaRPr lang="es-CO" sz="1000" dirty="0">
                        <a:effectLst/>
                        <a:latin typeface="Calibri"/>
                        <a:ea typeface="Calibri"/>
                        <a:cs typeface="Times New Roman"/>
                      </a:endParaRPr>
                    </a:p>
                  </a:txBody>
                  <a:tcPr marL="35190" marR="35190" marT="0" marB="0"/>
                </a:tc>
                <a:tc>
                  <a:txBody>
                    <a:bodyPr/>
                    <a:lstStyle/>
                    <a:p>
                      <a:pPr algn="ctr">
                        <a:lnSpc>
                          <a:spcPct val="115000"/>
                        </a:lnSpc>
                        <a:spcAft>
                          <a:spcPts val="0"/>
                        </a:spcAft>
                      </a:pPr>
                      <a:r>
                        <a:rPr lang="es-CO" sz="1200">
                          <a:effectLst/>
                        </a:rPr>
                        <a:t>RESULTADOS</a:t>
                      </a:r>
                      <a:endParaRPr lang="es-CO" sz="1000">
                        <a:effectLst/>
                        <a:latin typeface="Calibri"/>
                        <a:ea typeface="Calibri"/>
                        <a:cs typeface="Times New Roman"/>
                      </a:endParaRPr>
                    </a:p>
                  </a:txBody>
                  <a:tcPr marL="35190" marR="35190" marT="0" marB="0"/>
                </a:tc>
                <a:tc>
                  <a:txBody>
                    <a:bodyPr/>
                    <a:lstStyle/>
                    <a:p>
                      <a:pPr algn="ctr">
                        <a:lnSpc>
                          <a:spcPct val="115000"/>
                        </a:lnSpc>
                        <a:spcAft>
                          <a:spcPts val="0"/>
                        </a:spcAft>
                      </a:pPr>
                      <a:r>
                        <a:rPr lang="es-CO" sz="1200">
                          <a:effectLst/>
                        </a:rPr>
                        <a:t>REQUERIMIENTOS</a:t>
                      </a:r>
                      <a:endParaRPr lang="es-CO" sz="1000">
                        <a:effectLst/>
                        <a:latin typeface="Calibri"/>
                        <a:ea typeface="Calibri"/>
                        <a:cs typeface="Times New Roman"/>
                      </a:endParaRPr>
                    </a:p>
                  </a:txBody>
                  <a:tcPr marL="35190" marR="35190" marT="0" marB="0"/>
                </a:tc>
              </a:tr>
              <a:tr h="425455">
                <a:tc>
                  <a:txBody>
                    <a:bodyPr/>
                    <a:lstStyle/>
                    <a:p>
                      <a:pPr>
                        <a:lnSpc>
                          <a:spcPct val="115000"/>
                        </a:lnSpc>
                        <a:spcAft>
                          <a:spcPts val="0"/>
                        </a:spcAft>
                      </a:pPr>
                      <a:r>
                        <a:rPr lang="es-CO" sz="1100" dirty="0">
                          <a:effectLst/>
                        </a:rPr>
                        <a:t>Certificación</a:t>
                      </a:r>
                      <a:endParaRPr lang="es-CO" sz="1000" dirty="0">
                        <a:effectLst/>
                        <a:latin typeface="Calibri"/>
                        <a:ea typeface="Calibri"/>
                        <a:cs typeface="Times New Roman"/>
                      </a:endParaRPr>
                    </a:p>
                  </a:txBody>
                  <a:tcPr marL="35190" marR="35190" marT="0" marB="0"/>
                </a:tc>
                <a:tc>
                  <a:txBody>
                    <a:bodyPr/>
                    <a:lstStyle/>
                    <a:p>
                      <a:pPr>
                        <a:lnSpc>
                          <a:spcPct val="115000"/>
                        </a:lnSpc>
                        <a:spcAft>
                          <a:spcPts val="0"/>
                        </a:spcAft>
                      </a:pPr>
                      <a:r>
                        <a:rPr lang="es-CO" sz="1100" dirty="0">
                          <a:effectLst/>
                        </a:rPr>
                        <a:t>Registro en Oficina de derechos de autor y Certificación  por la organización ARENOTECH</a:t>
                      </a:r>
                      <a:endParaRPr lang="es-CO" sz="1000" dirty="0">
                        <a:effectLst/>
                        <a:latin typeface="Calibri"/>
                        <a:ea typeface="Calibri"/>
                        <a:cs typeface="Times New Roman"/>
                      </a:endParaRPr>
                    </a:p>
                  </a:txBody>
                  <a:tcPr marL="35190" marR="35190" marT="0" marB="0"/>
                </a:tc>
                <a:tc>
                  <a:txBody>
                    <a:bodyPr/>
                    <a:lstStyle/>
                    <a:p>
                      <a:pPr>
                        <a:lnSpc>
                          <a:spcPct val="115000"/>
                        </a:lnSpc>
                        <a:spcAft>
                          <a:spcPts val="0"/>
                        </a:spcAft>
                      </a:pPr>
                      <a:r>
                        <a:rPr lang="es-CO" sz="1100" dirty="0">
                          <a:effectLst/>
                        </a:rPr>
                        <a:t> </a:t>
                      </a:r>
                      <a:endParaRPr lang="es-CO" sz="1000" dirty="0">
                        <a:effectLst/>
                        <a:latin typeface="Calibri"/>
                        <a:ea typeface="Calibri"/>
                        <a:cs typeface="Times New Roman"/>
                      </a:endParaRPr>
                    </a:p>
                  </a:txBody>
                  <a:tcPr marL="35190" marR="35190" marT="0" marB="0"/>
                </a:tc>
              </a:tr>
              <a:tr h="578439">
                <a:tc>
                  <a:txBody>
                    <a:bodyPr/>
                    <a:lstStyle/>
                    <a:p>
                      <a:pPr>
                        <a:lnSpc>
                          <a:spcPct val="115000"/>
                        </a:lnSpc>
                        <a:spcAft>
                          <a:spcPts val="0"/>
                        </a:spcAft>
                      </a:pPr>
                      <a:r>
                        <a:rPr lang="es-CO" sz="1100">
                          <a:effectLst/>
                        </a:rPr>
                        <a:t>Vinculación Red de Espacios de innovación abierta para América latina y del Caribe Innovación </a:t>
                      </a:r>
                      <a:endParaRPr lang="es-CO" sz="1000">
                        <a:effectLst/>
                        <a:latin typeface="Calibri"/>
                        <a:ea typeface="Calibri"/>
                        <a:cs typeface="Times New Roman"/>
                      </a:endParaRPr>
                    </a:p>
                  </a:txBody>
                  <a:tcPr marL="35190" marR="35190" marT="0" marB="0"/>
                </a:tc>
                <a:tc>
                  <a:txBody>
                    <a:bodyPr/>
                    <a:lstStyle/>
                    <a:p>
                      <a:pPr>
                        <a:lnSpc>
                          <a:spcPct val="115000"/>
                        </a:lnSpc>
                        <a:spcAft>
                          <a:spcPts val="0"/>
                        </a:spcAft>
                      </a:pPr>
                      <a:r>
                        <a:rPr lang="es-CO" sz="1100" dirty="0">
                          <a:effectLst/>
                        </a:rPr>
                        <a:t>Red LEILAC</a:t>
                      </a:r>
                      <a:endParaRPr lang="es-CO" sz="1000" dirty="0">
                        <a:effectLst/>
                        <a:latin typeface="Calibri"/>
                        <a:ea typeface="Calibri"/>
                        <a:cs typeface="Times New Roman"/>
                      </a:endParaRPr>
                    </a:p>
                  </a:txBody>
                  <a:tcPr marL="35190" marR="35190" marT="0" marB="0"/>
                </a:tc>
                <a:tc>
                  <a:txBody>
                    <a:bodyPr/>
                    <a:lstStyle/>
                    <a:p>
                      <a:pPr>
                        <a:lnSpc>
                          <a:spcPct val="115000"/>
                        </a:lnSpc>
                        <a:spcAft>
                          <a:spcPts val="0"/>
                        </a:spcAft>
                      </a:pPr>
                      <a:endParaRPr lang="es-CO" sz="1000" dirty="0">
                        <a:solidFill>
                          <a:srgbClr val="FF0000"/>
                        </a:solidFill>
                        <a:effectLst/>
                        <a:latin typeface="Calibri"/>
                        <a:ea typeface="Calibri"/>
                        <a:cs typeface="Times New Roman"/>
                      </a:endParaRPr>
                    </a:p>
                  </a:txBody>
                  <a:tcPr marL="35190" marR="35190" marT="0" marB="0"/>
                </a:tc>
              </a:tr>
              <a:tr h="555350">
                <a:tc>
                  <a:txBody>
                    <a:bodyPr/>
                    <a:lstStyle/>
                    <a:p>
                      <a:pPr>
                        <a:lnSpc>
                          <a:spcPct val="115000"/>
                        </a:lnSpc>
                        <a:spcAft>
                          <a:spcPts val="0"/>
                        </a:spcAft>
                      </a:pPr>
                      <a:r>
                        <a:rPr lang="es-CO" sz="1100">
                          <a:effectLst/>
                        </a:rPr>
                        <a:t>Socialización Gobierno: </a:t>
                      </a:r>
                      <a:endParaRPr lang="es-CO" sz="1000">
                        <a:effectLst/>
                        <a:latin typeface="Calibri"/>
                        <a:ea typeface="Calibri"/>
                        <a:cs typeface="Times New Roman"/>
                      </a:endParaRPr>
                    </a:p>
                  </a:txBody>
                  <a:tcPr marL="35190" marR="35190" marT="0" marB="0"/>
                </a:tc>
                <a:tc>
                  <a:txBody>
                    <a:bodyPr/>
                    <a:lstStyle/>
                    <a:p>
                      <a:pPr>
                        <a:lnSpc>
                          <a:spcPct val="115000"/>
                        </a:lnSpc>
                        <a:spcAft>
                          <a:spcPts val="0"/>
                        </a:spcAft>
                      </a:pPr>
                      <a:r>
                        <a:rPr lang="es-CO" sz="1100" dirty="0">
                          <a:effectLst/>
                        </a:rPr>
                        <a:t>Compromiso de acompañamiento en logística y socialización de los resultados:</a:t>
                      </a:r>
                      <a:endParaRPr lang="es-CO" sz="1000" dirty="0">
                        <a:effectLst/>
                        <a:latin typeface="Calibri"/>
                        <a:ea typeface="Calibri"/>
                        <a:cs typeface="Times New Roman"/>
                      </a:endParaRPr>
                    </a:p>
                  </a:txBody>
                  <a:tcPr marL="35190" marR="35190" marT="0" marB="0"/>
                </a:tc>
                <a:tc>
                  <a:txBody>
                    <a:bodyPr/>
                    <a:lstStyle/>
                    <a:p>
                      <a:pPr>
                        <a:lnSpc>
                          <a:spcPct val="115000"/>
                        </a:lnSpc>
                        <a:spcAft>
                          <a:spcPts val="0"/>
                        </a:spcAft>
                      </a:pPr>
                      <a:r>
                        <a:rPr lang="es-CO" sz="1100">
                          <a:effectLst/>
                        </a:rPr>
                        <a:t> </a:t>
                      </a:r>
                      <a:endParaRPr lang="es-CO" sz="1000">
                        <a:effectLst/>
                        <a:latin typeface="Calibri"/>
                        <a:ea typeface="Calibri"/>
                        <a:cs typeface="Times New Roman"/>
                      </a:endParaRPr>
                    </a:p>
                  </a:txBody>
                  <a:tcPr marL="35190" marR="35190" marT="0" marB="0"/>
                </a:tc>
              </a:tr>
              <a:tr h="664626">
                <a:tc>
                  <a:txBody>
                    <a:bodyPr/>
                    <a:lstStyle/>
                    <a:p>
                      <a:pPr>
                        <a:lnSpc>
                          <a:spcPct val="115000"/>
                        </a:lnSpc>
                        <a:spcAft>
                          <a:spcPts val="0"/>
                        </a:spcAft>
                      </a:pPr>
                      <a:r>
                        <a:rPr lang="es-CO" sz="1100">
                          <a:effectLst/>
                        </a:rPr>
                        <a:t>Secretaria de Educación de Medellín</a:t>
                      </a:r>
                      <a:endParaRPr lang="es-CO" sz="1000">
                        <a:effectLst/>
                        <a:latin typeface="Calibri"/>
                        <a:ea typeface="Calibri"/>
                        <a:cs typeface="Times New Roman"/>
                      </a:endParaRPr>
                    </a:p>
                  </a:txBody>
                  <a:tcPr marL="35190" marR="35190" marT="0" marB="0"/>
                </a:tc>
                <a:tc>
                  <a:txBody>
                    <a:bodyPr/>
                    <a:lstStyle/>
                    <a:p>
                      <a:pPr>
                        <a:lnSpc>
                          <a:spcPct val="115000"/>
                        </a:lnSpc>
                        <a:spcAft>
                          <a:spcPts val="0"/>
                        </a:spcAft>
                      </a:pPr>
                      <a:r>
                        <a:rPr lang="es-CO" sz="1100" dirty="0">
                          <a:effectLst/>
                        </a:rPr>
                        <a:t>Vivero del Software y Escuela del Maestro</a:t>
                      </a:r>
                      <a:endParaRPr lang="es-CO" sz="1000" dirty="0">
                        <a:effectLst/>
                        <a:latin typeface="Calibri"/>
                        <a:ea typeface="Calibri"/>
                        <a:cs typeface="Times New Roman"/>
                      </a:endParaRPr>
                    </a:p>
                  </a:txBody>
                  <a:tcPr marL="35190" marR="35190" marT="0" marB="0"/>
                </a:tc>
                <a:tc>
                  <a:txBody>
                    <a:bodyPr/>
                    <a:lstStyle/>
                    <a:p>
                      <a:pPr>
                        <a:lnSpc>
                          <a:spcPct val="115000"/>
                        </a:lnSpc>
                        <a:spcAft>
                          <a:spcPts val="0"/>
                        </a:spcAft>
                      </a:pPr>
                      <a:r>
                        <a:rPr lang="es-CO" sz="1100" dirty="0">
                          <a:effectLst/>
                        </a:rPr>
                        <a:t>Consolidar </a:t>
                      </a:r>
                      <a:r>
                        <a:rPr lang="es-CO" sz="1100" dirty="0" smtClean="0">
                          <a:effectLst/>
                        </a:rPr>
                        <a:t>la </a:t>
                      </a:r>
                      <a:r>
                        <a:rPr lang="es-CO" sz="1100" dirty="0">
                          <a:effectLst/>
                        </a:rPr>
                        <a:t>fundamentación del proyecto de investigación  </a:t>
                      </a:r>
                      <a:r>
                        <a:rPr lang="es-CO" sz="1100" dirty="0" smtClean="0">
                          <a:effectLst/>
                        </a:rPr>
                        <a:t>: Convenio</a:t>
                      </a:r>
                      <a:r>
                        <a:rPr lang="es-CO" sz="1100" baseline="0" dirty="0" smtClean="0">
                          <a:effectLst/>
                        </a:rPr>
                        <a:t> Secretaria de Educación </a:t>
                      </a:r>
                      <a:r>
                        <a:rPr lang="es-CO" sz="1100" dirty="0" smtClean="0">
                          <a:effectLst/>
                        </a:rPr>
                        <a:t>con </a:t>
                      </a:r>
                      <a:r>
                        <a:rPr lang="es-CO" sz="1100" dirty="0">
                          <a:effectLst/>
                        </a:rPr>
                        <a:t>la U.P.B</a:t>
                      </a:r>
                      <a:endParaRPr lang="es-CO" sz="1000" dirty="0">
                        <a:effectLst/>
                        <a:latin typeface="Calibri"/>
                        <a:ea typeface="Calibri"/>
                        <a:cs typeface="Times New Roman"/>
                      </a:endParaRPr>
                    </a:p>
                  </a:txBody>
                  <a:tcPr marL="35190" marR="35190" marT="0" marB="0"/>
                </a:tc>
              </a:tr>
              <a:tr h="185126">
                <a:tc>
                  <a:txBody>
                    <a:bodyPr/>
                    <a:lstStyle/>
                    <a:p>
                      <a:pPr>
                        <a:lnSpc>
                          <a:spcPct val="115000"/>
                        </a:lnSpc>
                        <a:spcAft>
                          <a:spcPts val="0"/>
                        </a:spcAft>
                      </a:pPr>
                      <a:r>
                        <a:rPr lang="es-CO" sz="1100">
                          <a:effectLst/>
                        </a:rPr>
                        <a:t>Ruta N</a:t>
                      </a:r>
                      <a:endParaRPr lang="es-CO" sz="1000">
                        <a:effectLst/>
                        <a:latin typeface="Calibri"/>
                        <a:ea typeface="Calibri"/>
                        <a:cs typeface="Times New Roman"/>
                      </a:endParaRPr>
                    </a:p>
                  </a:txBody>
                  <a:tcPr marL="35190" marR="35190" marT="0" marB="0"/>
                </a:tc>
                <a:tc>
                  <a:txBody>
                    <a:bodyPr/>
                    <a:lstStyle/>
                    <a:p>
                      <a:pPr>
                        <a:lnSpc>
                          <a:spcPct val="115000"/>
                        </a:lnSpc>
                        <a:spcAft>
                          <a:spcPts val="0"/>
                        </a:spcAft>
                      </a:pPr>
                      <a:r>
                        <a:rPr lang="es-CO" sz="1100">
                          <a:effectLst/>
                        </a:rPr>
                        <a:t>En proceso</a:t>
                      </a:r>
                      <a:endParaRPr lang="es-CO" sz="1000">
                        <a:effectLst/>
                        <a:latin typeface="Calibri"/>
                        <a:ea typeface="Calibri"/>
                        <a:cs typeface="Times New Roman"/>
                      </a:endParaRPr>
                    </a:p>
                  </a:txBody>
                  <a:tcPr marL="35190" marR="35190" marT="0" marB="0"/>
                </a:tc>
                <a:tc>
                  <a:txBody>
                    <a:bodyPr/>
                    <a:lstStyle/>
                    <a:p>
                      <a:pPr>
                        <a:lnSpc>
                          <a:spcPct val="115000"/>
                        </a:lnSpc>
                        <a:spcAft>
                          <a:spcPts val="0"/>
                        </a:spcAft>
                      </a:pPr>
                      <a:r>
                        <a:rPr lang="es-CO" sz="1100">
                          <a:effectLst/>
                        </a:rPr>
                        <a:t> </a:t>
                      </a:r>
                      <a:endParaRPr lang="es-CO" sz="1000">
                        <a:effectLst/>
                        <a:latin typeface="Calibri"/>
                        <a:ea typeface="Calibri"/>
                        <a:cs typeface="Times New Roman"/>
                      </a:endParaRPr>
                    </a:p>
                  </a:txBody>
                  <a:tcPr marL="35190" marR="35190" marT="0" marB="0"/>
                </a:tc>
              </a:tr>
              <a:tr h="185126">
                <a:tc>
                  <a:txBody>
                    <a:bodyPr/>
                    <a:lstStyle/>
                    <a:p>
                      <a:pPr>
                        <a:lnSpc>
                          <a:spcPct val="115000"/>
                        </a:lnSpc>
                        <a:spcAft>
                          <a:spcPts val="0"/>
                        </a:spcAft>
                      </a:pPr>
                      <a:r>
                        <a:rPr lang="es-CO" sz="1100">
                          <a:effectLst/>
                        </a:rPr>
                        <a:t>Conceso de Medellín</a:t>
                      </a:r>
                      <a:endParaRPr lang="es-CO" sz="1000">
                        <a:effectLst/>
                        <a:latin typeface="Calibri"/>
                        <a:ea typeface="Calibri"/>
                        <a:cs typeface="Times New Roman"/>
                      </a:endParaRPr>
                    </a:p>
                  </a:txBody>
                  <a:tcPr marL="35190" marR="35190" marT="0" marB="0"/>
                </a:tc>
                <a:tc>
                  <a:txBody>
                    <a:bodyPr/>
                    <a:lstStyle/>
                    <a:p>
                      <a:pPr>
                        <a:lnSpc>
                          <a:spcPct val="115000"/>
                        </a:lnSpc>
                        <a:spcAft>
                          <a:spcPts val="0"/>
                        </a:spcAft>
                      </a:pPr>
                      <a:r>
                        <a:rPr lang="es-CO" sz="1100">
                          <a:effectLst/>
                        </a:rPr>
                        <a:t>Gestión – Lobby  político</a:t>
                      </a:r>
                      <a:endParaRPr lang="es-CO" sz="1000">
                        <a:effectLst/>
                        <a:latin typeface="Calibri"/>
                        <a:ea typeface="Calibri"/>
                        <a:cs typeface="Times New Roman"/>
                      </a:endParaRPr>
                    </a:p>
                  </a:txBody>
                  <a:tcPr marL="35190" marR="35190" marT="0" marB="0"/>
                </a:tc>
                <a:tc>
                  <a:txBody>
                    <a:bodyPr/>
                    <a:lstStyle/>
                    <a:p>
                      <a:pPr>
                        <a:lnSpc>
                          <a:spcPct val="115000"/>
                        </a:lnSpc>
                        <a:spcAft>
                          <a:spcPts val="0"/>
                        </a:spcAft>
                      </a:pPr>
                      <a:r>
                        <a:rPr lang="es-CO" sz="1100">
                          <a:effectLst/>
                        </a:rPr>
                        <a:t> </a:t>
                      </a:r>
                      <a:endParaRPr lang="es-CO" sz="1000">
                        <a:effectLst/>
                        <a:latin typeface="Calibri"/>
                        <a:ea typeface="Calibri"/>
                        <a:cs typeface="Times New Roman"/>
                      </a:endParaRPr>
                    </a:p>
                  </a:txBody>
                  <a:tcPr marL="35190" marR="35190" marT="0" marB="0"/>
                </a:tc>
              </a:tr>
              <a:tr h="1168408">
                <a:tc>
                  <a:txBody>
                    <a:bodyPr/>
                    <a:lstStyle/>
                    <a:p>
                      <a:pPr>
                        <a:lnSpc>
                          <a:spcPct val="115000"/>
                        </a:lnSpc>
                        <a:spcAft>
                          <a:spcPts val="0"/>
                        </a:spcAft>
                      </a:pPr>
                      <a:r>
                        <a:rPr lang="es-CO" sz="1100">
                          <a:effectLst/>
                        </a:rPr>
                        <a:t>Empresas</a:t>
                      </a:r>
                      <a:endParaRPr lang="es-CO" sz="1000">
                        <a:effectLst/>
                        <a:latin typeface="Calibri"/>
                        <a:ea typeface="Calibri"/>
                        <a:cs typeface="Times New Roman"/>
                      </a:endParaRPr>
                    </a:p>
                  </a:txBody>
                  <a:tcPr marL="35190" marR="35190" marT="0" marB="0"/>
                </a:tc>
                <a:tc>
                  <a:txBody>
                    <a:bodyPr/>
                    <a:lstStyle/>
                    <a:p>
                      <a:pPr>
                        <a:lnSpc>
                          <a:spcPct val="115000"/>
                        </a:lnSpc>
                        <a:spcAft>
                          <a:spcPts val="0"/>
                        </a:spcAft>
                      </a:pPr>
                      <a:r>
                        <a:rPr lang="es-CO" sz="1100" dirty="0">
                          <a:effectLst/>
                        </a:rPr>
                        <a:t>Aún no logramos su vinculación</a:t>
                      </a:r>
                      <a:endParaRPr lang="es-CO" sz="1000" dirty="0">
                        <a:effectLst/>
                        <a:latin typeface="Calibri"/>
                        <a:ea typeface="Calibri"/>
                        <a:cs typeface="Times New Roman"/>
                      </a:endParaRPr>
                    </a:p>
                  </a:txBody>
                  <a:tcPr marL="35190" marR="3519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CO" sz="1100" dirty="0" smtClean="0">
                          <a:effectLst/>
                        </a:rPr>
                        <a:t>Integrar todos los participantes para </a:t>
                      </a:r>
                      <a:r>
                        <a:rPr lang="es-CO" sz="1100" baseline="0" dirty="0" smtClean="0">
                          <a:effectLst/>
                        </a:rPr>
                        <a:t>financiamiento del proyecto</a:t>
                      </a:r>
                      <a:endParaRPr lang="es-CO" sz="1000" dirty="0" smtClean="0">
                        <a:effectLst/>
                      </a:endParaRPr>
                    </a:p>
                    <a:p>
                      <a:pPr>
                        <a:lnSpc>
                          <a:spcPct val="115000"/>
                        </a:lnSpc>
                        <a:spcAft>
                          <a:spcPts val="0"/>
                        </a:spcAft>
                      </a:pPr>
                      <a:r>
                        <a:rPr lang="es-CO" sz="1100" dirty="0" smtClean="0">
                          <a:effectLst/>
                        </a:rPr>
                        <a:t>Requerimiento </a:t>
                      </a:r>
                      <a:r>
                        <a:rPr lang="es-CO" sz="1100" dirty="0">
                          <a:effectLst/>
                        </a:rPr>
                        <a:t>de al menos dos empresas del sector para la firma del convenio de cooperación internacional a través de la </a:t>
                      </a:r>
                      <a:r>
                        <a:rPr lang="es-CO" sz="1100" dirty="0" err="1" smtClean="0">
                          <a:effectLst/>
                        </a:rPr>
                        <a:t>Org</a:t>
                      </a:r>
                      <a:r>
                        <a:rPr lang="es-CO" sz="1100" dirty="0">
                          <a:effectLst/>
                        </a:rPr>
                        <a:t>. LEILAC</a:t>
                      </a:r>
                      <a:endParaRPr lang="es-CO" sz="1000" dirty="0">
                        <a:effectLst/>
                        <a:latin typeface="Calibri"/>
                        <a:ea typeface="Calibri"/>
                        <a:cs typeface="Times New Roman"/>
                      </a:endParaRPr>
                    </a:p>
                  </a:txBody>
                  <a:tcPr marL="35190" marR="35190" marT="0" marB="0"/>
                </a:tc>
              </a:tr>
              <a:tr h="578439">
                <a:tc>
                  <a:txBody>
                    <a:bodyPr/>
                    <a:lstStyle/>
                    <a:p>
                      <a:pPr>
                        <a:lnSpc>
                          <a:spcPct val="115000"/>
                        </a:lnSpc>
                        <a:spcAft>
                          <a:spcPts val="0"/>
                        </a:spcAft>
                      </a:pPr>
                      <a:r>
                        <a:rPr lang="es-CO" sz="1100" dirty="0">
                          <a:effectLst/>
                        </a:rPr>
                        <a:t>Entidad </a:t>
                      </a:r>
                      <a:r>
                        <a:rPr lang="es-CO" sz="1100" dirty="0" smtClean="0">
                          <a:effectLst/>
                        </a:rPr>
                        <a:t>consultora</a:t>
                      </a:r>
                      <a:endParaRPr lang="es-CO" sz="1000" dirty="0">
                        <a:effectLst/>
                        <a:latin typeface="Calibri"/>
                        <a:ea typeface="Calibri"/>
                        <a:cs typeface="Times New Roman"/>
                      </a:endParaRPr>
                    </a:p>
                  </a:txBody>
                  <a:tcPr marL="35190" marR="35190" marT="0" marB="0"/>
                </a:tc>
                <a:tc>
                  <a:txBody>
                    <a:bodyPr/>
                    <a:lstStyle/>
                    <a:p>
                      <a:pPr>
                        <a:lnSpc>
                          <a:spcPct val="115000"/>
                        </a:lnSpc>
                        <a:spcAft>
                          <a:spcPts val="0"/>
                        </a:spcAft>
                      </a:pPr>
                      <a:r>
                        <a:rPr lang="es-CO" sz="1100">
                          <a:effectLst/>
                        </a:rPr>
                        <a:t>Divulgación y Gestión</a:t>
                      </a:r>
                      <a:endParaRPr lang="es-CO" sz="1000">
                        <a:effectLst/>
                        <a:latin typeface="Calibri"/>
                        <a:ea typeface="Calibri"/>
                        <a:cs typeface="Times New Roman"/>
                      </a:endParaRPr>
                    </a:p>
                  </a:txBody>
                  <a:tcPr marL="35190" marR="35190" marT="0" marB="0"/>
                </a:tc>
                <a:tc>
                  <a:txBody>
                    <a:bodyPr/>
                    <a:lstStyle/>
                    <a:p>
                      <a:pPr>
                        <a:lnSpc>
                          <a:spcPct val="115000"/>
                        </a:lnSpc>
                        <a:spcAft>
                          <a:spcPts val="0"/>
                        </a:spcAft>
                      </a:pPr>
                      <a:r>
                        <a:rPr lang="es-CO" sz="1100">
                          <a:effectLst/>
                        </a:rPr>
                        <a:t>Asesoramiento técnico para la consolidación y puesta en marcha del proyecto</a:t>
                      </a:r>
                      <a:endParaRPr lang="es-CO" sz="1000">
                        <a:effectLst/>
                        <a:latin typeface="Calibri"/>
                        <a:ea typeface="Calibri"/>
                        <a:cs typeface="Times New Roman"/>
                      </a:endParaRPr>
                    </a:p>
                  </a:txBody>
                  <a:tcPr marL="35190" marR="35190" marT="0" marB="0"/>
                </a:tc>
              </a:tr>
              <a:tr h="555350">
                <a:tc>
                  <a:txBody>
                    <a:bodyPr/>
                    <a:lstStyle/>
                    <a:p>
                      <a:pPr>
                        <a:lnSpc>
                          <a:spcPct val="115000"/>
                        </a:lnSpc>
                        <a:spcAft>
                          <a:spcPts val="0"/>
                        </a:spcAft>
                      </a:pPr>
                      <a:r>
                        <a:rPr lang="es-CO" sz="1100" dirty="0">
                          <a:effectLst/>
                        </a:rPr>
                        <a:t>Contacto Colegio Balde          </a:t>
                      </a:r>
                      <a:r>
                        <a:rPr lang="es-CO" sz="1100" dirty="0" smtClean="0">
                          <a:effectLst/>
                        </a:rPr>
                        <a:t>                          (</a:t>
                      </a:r>
                      <a:r>
                        <a:rPr lang="es-CO" sz="1100" dirty="0">
                          <a:effectLst/>
                        </a:rPr>
                        <a:t>Dr. ISAURO BLANCO)</a:t>
                      </a:r>
                      <a:endParaRPr lang="es-CO" sz="1000" dirty="0">
                        <a:effectLst/>
                        <a:latin typeface="Calibri"/>
                        <a:ea typeface="Calibri"/>
                        <a:cs typeface="Times New Roman"/>
                      </a:endParaRPr>
                    </a:p>
                  </a:txBody>
                  <a:tcPr marL="35190" marR="35190" marT="0" marB="0"/>
                </a:tc>
                <a:tc>
                  <a:txBody>
                    <a:bodyPr/>
                    <a:lstStyle/>
                    <a:p>
                      <a:pPr>
                        <a:lnSpc>
                          <a:spcPct val="115000"/>
                        </a:lnSpc>
                        <a:spcAft>
                          <a:spcPts val="0"/>
                        </a:spcAft>
                      </a:pPr>
                      <a:r>
                        <a:rPr lang="es-CO" sz="1100">
                          <a:effectLst/>
                        </a:rPr>
                        <a:t>Conocimiento y creación de la Metodología</a:t>
                      </a:r>
                      <a:endParaRPr lang="es-CO" sz="1000">
                        <a:effectLst/>
                        <a:latin typeface="Calibri"/>
                        <a:ea typeface="Calibri"/>
                        <a:cs typeface="Times New Roman"/>
                      </a:endParaRPr>
                    </a:p>
                  </a:txBody>
                  <a:tcPr marL="35190" marR="35190" marT="0" marB="0"/>
                </a:tc>
                <a:tc>
                  <a:txBody>
                    <a:bodyPr/>
                    <a:lstStyle/>
                    <a:p>
                      <a:pPr>
                        <a:lnSpc>
                          <a:spcPct val="115000"/>
                        </a:lnSpc>
                        <a:spcAft>
                          <a:spcPts val="0"/>
                        </a:spcAft>
                      </a:pPr>
                      <a:r>
                        <a:rPr lang="es-CO" sz="1100" dirty="0">
                          <a:effectLst/>
                        </a:rPr>
                        <a:t>Asesoramiento técnico para </a:t>
                      </a:r>
                      <a:r>
                        <a:rPr lang="es-CO" sz="1100" dirty="0" smtClean="0">
                          <a:effectLst/>
                        </a:rPr>
                        <a:t>la </a:t>
                      </a:r>
                      <a:r>
                        <a:rPr lang="es-CO" sz="1100" dirty="0">
                          <a:effectLst/>
                        </a:rPr>
                        <a:t>metodología del proyecto</a:t>
                      </a:r>
                      <a:endParaRPr lang="es-CO" sz="1000" dirty="0">
                        <a:effectLst/>
                        <a:latin typeface="Calibri"/>
                        <a:ea typeface="Calibri"/>
                        <a:cs typeface="Times New Roman"/>
                      </a:endParaRPr>
                    </a:p>
                  </a:txBody>
                  <a:tcPr marL="35190" marR="35190" marT="0" marB="0"/>
                </a:tc>
              </a:tr>
            </a:tbl>
          </a:graphicData>
        </a:graphic>
      </p:graphicFrame>
      <p:sp>
        <p:nvSpPr>
          <p:cNvPr id="7" name="6 Título"/>
          <p:cNvSpPr>
            <a:spLocks noGrp="1"/>
          </p:cNvSpPr>
          <p:nvPr>
            <p:ph type="title"/>
          </p:nvPr>
        </p:nvSpPr>
        <p:spPr>
          <a:xfrm>
            <a:off x="467544" y="-321806"/>
            <a:ext cx="8229600" cy="1446550"/>
          </a:xfrm>
          <a:noFill/>
        </p:spPr>
        <p:txBody>
          <a:bodyPr vert="horz" anchor="b" anchorCtr="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b="1" spc="600" dirty="0" smtClean="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
            </a:r>
            <a:br>
              <a:rPr lang="es-CO" b="1" spc="600" dirty="0" smtClean="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br>
            <a:r>
              <a:rPr lang="es-CO" b="1" spc="600" dirty="0" smtClean="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ACCIONES </a:t>
            </a:r>
            <a:r>
              <a:rPr lang="es-CO" b="1" spc="600" dirty="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Y RESULTADOS</a:t>
            </a:r>
          </a:p>
        </p:txBody>
      </p:sp>
    </p:spTree>
    <p:extLst>
      <p:ext uri="{BB962C8B-B14F-4D97-AF65-F5344CB8AC3E}">
        <p14:creationId xmlns:p14="http://schemas.microsoft.com/office/powerpoint/2010/main" val="4072694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51520" y="332656"/>
            <a:ext cx="8579296" cy="1200329"/>
          </a:xfrm>
          <a:noFill/>
        </p:spPr>
        <p:txBody>
          <a:bodyPr vert="horz" wrap="square" anchor="b" anchorCtr="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600" b="1" spc="600" dirty="0" smtClean="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LA PROPUESTA SATISFACE                             </a:t>
            </a:r>
            <a:r>
              <a:rPr lang="es-CO" sz="3600" dirty="0" smtClean="0">
                <a:solidFill>
                  <a:schemeClr val="tx1"/>
                </a:solidFill>
                <a:latin typeface="KG How Many Times"/>
                <a:ea typeface="+mn-ea"/>
                <a:cs typeface="+mn-cs"/>
              </a:rPr>
              <a:t>una </a:t>
            </a:r>
            <a:r>
              <a:rPr lang="es-CO" sz="3600" dirty="0">
                <a:solidFill>
                  <a:schemeClr val="tx1"/>
                </a:solidFill>
                <a:latin typeface="KG How Many Times"/>
                <a:ea typeface="+mn-ea"/>
                <a:cs typeface="+mn-cs"/>
              </a:rPr>
              <a:t>demanda de los estudiantes  </a:t>
            </a:r>
            <a:r>
              <a:rPr lang="es-CO" sz="3600" dirty="0" smtClean="0">
                <a:solidFill>
                  <a:schemeClr val="tx1"/>
                </a:solidFill>
                <a:latin typeface="KG How Many Times"/>
                <a:ea typeface="+mn-ea"/>
                <a:cs typeface="+mn-cs"/>
              </a:rPr>
              <a:t>de la sociedad globalizada</a:t>
            </a:r>
            <a:endParaRPr lang="es-CO" sz="3600" dirty="0">
              <a:solidFill>
                <a:schemeClr val="tx1"/>
              </a:solidFill>
              <a:latin typeface="KG How Many Times"/>
              <a:ea typeface="+mn-ea"/>
              <a:cs typeface="+mn-cs"/>
            </a:endParaRPr>
          </a:p>
        </p:txBody>
      </p:sp>
      <p:sp>
        <p:nvSpPr>
          <p:cNvPr id="4" name="3 Marcador de contenido"/>
          <p:cNvSpPr>
            <a:spLocks noGrp="1"/>
          </p:cNvSpPr>
          <p:nvPr>
            <p:ph idx="1"/>
          </p:nvPr>
        </p:nvSpPr>
        <p:spPr>
          <a:xfrm>
            <a:off x="757771" y="1916832"/>
            <a:ext cx="4474840" cy="4001656"/>
          </a:xfrm>
        </p:spPr>
        <p:txBody>
          <a:bodyPr>
            <a:noAutofit/>
          </a:bodyPr>
          <a:lstStyle/>
          <a:p>
            <a:pPr marL="0" indent="0">
              <a:buNone/>
            </a:pPr>
            <a:r>
              <a:rPr lang="es-MX" sz="2000" dirty="0" smtClean="0">
                <a:latin typeface="KG How Many Times"/>
              </a:rPr>
              <a:t>Educación que facilite la participación activa del estudiante: </a:t>
            </a:r>
          </a:p>
          <a:p>
            <a:r>
              <a:rPr lang="es-MX" sz="2000" dirty="0" smtClean="0">
                <a:latin typeface="KG How Many Times"/>
              </a:rPr>
              <a:t>Desarrolle sus </a:t>
            </a:r>
            <a:r>
              <a:rPr lang="es-MX" sz="2000" dirty="0">
                <a:latin typeface="KG How Many Times"/>
              </a:rPr>
              <a:t>inteligencias </a:t>
            </a:r>
            <a:endParaRPr lang="es-MX" sz="2000" dirty="0" smtClean="0">
              <a:latin typeface="KG How Many Times"/>
            </a:endParaRPr>
          </a:p>
          <a:p>
            <a:r>
              <a:rPr lang="es-MX" sz="2000" dirty="0" smtClean="0">
                <a:latin typeface="KG How Many Times"/>
              </a:rPr>
              <a:t>Perfile vocaciones</a:t>
            </a:r>
          </a:p>
          <a:p>
            <a:r>
              <a:rPr lang="es-MX" sz="2000" dirty="0" smtClean="0">
                <a:latin typeface="KG How Many Times"/>
              </a:rPr>
              <a:t>Interactúe con las TIC                                      </a:t>
            </a:r>
            <a:r>
              <a:rPr lang="es-MX" sz="1400" dirty="0" smtClean="0">
                <a:latin typeface="KG How Many Times"/>
              </a:rPr>
              <a:t>(tecnologías, información y comunicación)</a:t>
            </a:r>
          </a:p>
          <a:p>
            <a:r>
              <a:rPr lang="es-MX" sz="2000" dirty="0" smtClean="0">
                <a:latin typeface="KG How Many Times"/>
              </a:rPr>
              <a:t>Construya en equipo</a:t>
            </a:r>
          </a:p>
          <a:p>
            <a:r>
              <a:rPr lang="es-MX" sz="2000" dirty="0" smtClean="0">
                <a:latin typeface="KG How Many Times"/>
              </a:rPr>
              <a:t>Empodere y proyecte su aprendizaje</a:t>
            </a:r>
          </a:p>
          <a:p>
            <a:r>
              <a:rPr lang="es-MX" sz="2000" dirty="0" smtClean="0">
                <a:latin typeface="KG How Many Times"/>
              </a:rPr>
              <a:t>Aplique la ética de servicio</a:t>
            </a:r>
          </a:p>
          <a:p>
            <a:r>
              <a:rPr lang="es-MX" sz="2000" dirty="0" smtClean="0">
                <a:latin typeface="KG How Many Times"/>
              </a:rPr>
              <a:t>Aprender disfrutando</a:t>
            </a:r>
          </a:p>
          <a:p>
            <a:r>
              <a:rPr lang="es-MX" sz="2000" dirty="0" smtClean="0">
                <a:latin typeface="KG How Many Times"/>
              </a:rPr>
              <a:t>Desarrolle la creatividad</a:t>
            </a:r>
            <a:endParaRPr lang="es-CO" sz="2000" dirty="0">
              <a:latin typeface="KG How Many Times"/>
            </a:endParaRPr>
          </a:p>
        </p:txBody>
      </p:sp>
      <p:pic>
        <p:nvPicPr>
          <p:cNvPr id="6" name="7 Imagen"/>
          <p:cNvPicPr>
            <a:picLocks noChangeAspect="1" noChangeArrowheads="1"/>
          </p:cNvPicPr>
          <p:nvPr/>
        </p:nvPicPr>
        <p:blipFill>
          <a:blip r:embed="rId2">
            <a:extLst>
              <a:ext uri="{28A0092B-C50C-407E-A947-70E740481C1C}">
                <a14:useLocalDpi xmlns:a14="http://schemas.microsoft.com/office/drawing/2010/main" val="0"/>
              </a:ext>
            </a:extLst>
          </a:blip>
          <a:srcRect l="30688" t="45882" r="50053" b="18056"/>
          <a:stretch>
            <a:fillRect/>
          </a:stretch>
        </p:blipFill>
        <p:spPr bwMode="auto">
          <a:xfrm>
            <a:off x="5220072" y="2204864"/>
            <a:ext cx="2735758" cy="319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716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spc="600" dirty="0">
                <a:ln w="11430"/>
                <a:effectLst>
                  <a:outerShdw blurRad="76200" dist="50800" dir="5400000" algn="tl" rotWithShape="0">
                    <a:srgbClr val="000000">
                      <a:alpha val="65000"/>
                    </a:srgbClr>
                  </a:outerShdw>
                </a:effectLst>
                <a:latin typeface="KG How Many Times" pitchFamily="2" charset="0"/>
                <a:ea typeface="BatangChe" pitchFamily="49" charset="-127"/>
                <a:cs typeface="+mn-cs"/>
              </a:rPr>
              <a:t>ESTRATEGIA</a:t>
            </a:r>
          </a:p>
        </p:txBody>
      </p:sp>
      <p:sp>
        <p:nvSpPr>
          <p:cNvPr id="3" name="2 Marcador de contenido"/>
          <p:cNvSpPr>
            <a:spLocks noGrp="1"/>
          </p:cNvSpPr>
          <p:nvPr>
            <p:ph idx="1"/>
          </p:nvPr>
        </p:nvSpPr>
        <p:spPr>
          <a:xfrm>
            <a:off x="683568" y="2636912"/>
            <a:ext cx="6624736" cy="3024336"/>
          </a:xfrm>
        </p:spPr>
        <p:txBody>
          <a:bodyPr>
            <a:noAutofit/>
          </a:bodyPr>
          <a:lstStyle/>
          <a:p>
            <a:r>
              <a:rPr lang="es-CO" sz="1800" dirty="0" smtClean="0">
                <a:latin typeface="KG How Many Times"/>
              </a:rPr>
              <a:t>Los maestros proponen metodología y estrategias</a:t>
            </a:r>
          </a:p>
          <a:p>
            <a:r>
              <a:rPr lang="es-CO" sz="1800" dirty="0" smtClean="0">
                <a:latin typeface="KG How Many Times"/>
              </a:rPr>
              <a:t>El estado invierte</a:t>
            </a:r>
          </a:p>
          <a:p>
            <a:r>
              <a:rPr lang="es-CO" sz="1800" dirty="0" smtClean="0">
                <a:latin typeface="KG How Many Times"/>
              </a:rPr>
              <a:t>La familia  participa</a:t>
            </a:r>
          </a:p>
          <a:p>
            <a:r>
              <a:rPr lang="es-CO" sz="1800" dirty="0" smtClean="0">
                <a:latin typeface="KG How Many Times"/>
              </a:rPr>
              <a:t>Los estudiantes exploran, aprende y trabajan en equipo </a:t>
            </a:r>
          </a:p>
          <a:p>
            <a:pPr marL="0" indent="0">
              <a:buNone/>
            </a:pPr>
            <a:r>
              <a:rPr lang="es-CO" sz="1800" dirty="0">
                <a:latin typeface="KG How Many Times"/>
              </a:rPr>
              <a:t> </a:t>
            </a:r>
            <a:r>
              <a:rPr lang="es-CO" sz="1800" dirty="0" smtClean="0">
                <a:latin typeface="KG How Many Times"/>
              </a:rPr>
              <a:t>     Con ayuda de maestros y padres construyen su </a:t>
            </a:r>
            <a:r>
              <a:rPr lang="es-CO" sz="2400" b="1" dirty="0" smtClean="0">
                <a:effectLst>
                  <a:outerShdw blurRad="38100" dist="38100" dir="2700000" algn="tl">
                    <a:srgbClr val="000000">
                      <a:alpha val="43137"/>
                    </a:srgbClr>
                  </a:outerShdw>
                </a:effectLst>
                <a:latin typeface="KG How Many Times"/>
              </a:rPr>
              <a:t>proyecto de vida</a:t>
            </a:r>
          </a:p>
          <a:p>
            <a:r>
              <a:rPr lang="es-CO" sz="1800" dirty="0" smtClean="0">
                <a:latin typeface="KG How Many Times"/>
              </a:rPr>
              <a:t>Los estudiantes construyen su conocimiento</a:t>
            </a:r>
          </a:p>
          <a:p>
            <a:r>
              <a:rPr lang="es-CO" sz="1800" dirty="0" smtClean="0">
                <a:latin typeface="KG How Many Times"/>
              </a:rPr>
              <a:t>Los maestros orientan son arquitectos del conocimiento</a:t>
            </a:r>
          </a:p>
          <a:p>
            <a:r>
              <a:rPr lang="es-CO" sz="1800" dirty="0" smtClean="0">
                <a:latin typeface="KG How Many Times"/>
              </a:rPr>
              <a:t>Las TIC son mediadoras y transversales a todas las áreas del conocimiento</a:t>
            </a:r>
          </a:p>
          <a:p>
            <a:r>
              <a:rPr lang="es-CO" sz="1800" dirty="0" smtClean="0">
                <a:latin typeface="KG How Many Times"/>
              </a:rPr>
              <a:t>El aula es un aula abierta</a:t>
            </a:r>
          </a:p>
          <a:p>
            <a:r>
              <a:rPr lang="es-CO" sz="1800" dirty="0">
                <a:latin typeface="KG How Many Times"/>
              </a:rPr>
              <a:t> </a:t>
            </a:r>
            <a:r>
              <a:rPr lang="es-CO" sz="1800" dirty="0" smtClean="0">
                <a:latin typeface="KG How Many Times"/>
              </a:rPr>
              <a:t>Se trabajo por centros de interés</a:t>
            </a:r>
          </a:p>
          <a:p>
            <a:endParaRPr lang="es-CO" sz="1800" dirty="0" smtClean="0">
              <a:latin typeface="KG How Many Times"/>
            </a:endParaRPr>
          </a:p>
          <a:p>
            <a:endParaRPr lang="es-CO" sz="1800" dirty="0">
              <a:latin typeface="KG How Many Times"/>
            </a:endParaRPr>
          </a:p>
        </p:txBody>
      </p:sp>
      <p:sp>
        <p:nvSpPr>
          <p:cNvPr id="5" name="4 CuadroTexto"/>
          <p:cNvSpPr txBox="1"/>
          <p:nvPr/>
        </p:nvSpPr>
        <p:spPr>
          <a:xfrm>
            <a:off x="539552" y="1052736"/>
            <a:ext cx="7704856" cy="1077218"/>
          </a:xfrm>
          <a:prstGeom prst="rect">
            <a:avLst/>
          </a:prstGeom>
          <a:noFill/>
        </p:spPr>
        <p:txBody>
          <a:bodyPr wrap="square" rtlCol="0">
            <a:spAutoFit/>
          </a:bodyPr>
          <a:lstStyle/>
          <a:p>
            <a:pPr algn="ctr"/>
            <a:r>
              <a:rPr lang="es-CO" sz="3200" dirty="0" smtClean="0">
                <a:effectLst>
                  <a:outerShdw blurRad="38100" dist="38100" dir="2700000" algn="tl">
                    <a:srgbClr val="000000">
                      <a:alpha val="43137"/>
                    </a:srgbClr>
                  </a:outerShdw>
                </a:effectLst>
                <a:latin typeface="KG How Many Times"/>
              </a:rPr>
              <a:t>Desarrollo y participación en el proyecto                                    Escuela Innova laboratorio Vivo</a:t>
            </a:r>
            <a:endParaRPr lang="es-CO" sz="3200" dirty="0">
              <a:effectLst>
                <a:outerShdw blurRad="38100" dist="38100" dir="2700000" algn="tl">
                  <a:srgbClr val="000000">
                    <a:alpha val="43137"/>
                  </a:srgbClr>
                </a:outerShdw>
              </a:effectLst>
            </a:endParaRPr>
          </a:p>
        </p:txBody>
      </p:sp>
      <p:pic>
        <p:nvPicPr>
          <p:cNvPr id="1026" name="Picture 2" descr="http://thumbs.dreamstime.com/x/establecimiento-de-una-red-trabajo-en-equipo-15851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127827"/>
            <a:ext cx="2671880" cy="219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1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ubtítulo"/>
          <p:cNvSpPr>
            <a:spLocks noGrp="1"/>
          </p:cNvSpPr>
          <p:nvPr>
            <p:ph idx="1"/>
          </p:nvPr>
        </p:nvSpPr>
        <p:spPr>
          <a:xfrm>
            <a:off x="4211960" y="2780928"/>
            <a:ext cx="4360515" cy="2739215"/>
          </a:xfrm>
        </p:spPr>
        <p:txBody>
          <a:bodyPr>
            <a:noAutofit/>
          </a:bodyPr>
          <a:lstStyle/>
          <a:p>
            <a:pPr marL="0" indent="0" algn="r">
              <a:buNone/>
            </a:pPr>
            <a:r>
              <a:rPr lang="es-ES" dirty="0" smtClean="0">
                <a:latin typeface="KG How Many Times" pitchFamily="2" charset="0"/>
                <a:cs typeface="Arial" charset="0"/>
              </a:rPr>
              <a:t>“Para </a:t>
            </a:r>
            <a:r>
              <a:rPr lang="es-ES" dirty="0">
                <a:latin typeface="KG How Many Times" pitchFamily="2" charset="0"/>
                <a:cs typeface="Arial" charset="0"/>
              </a:rPr>
              <a:t>evitar que la educación se utilice para producir loritos, el currículo no puede ser doctrinario” </a:t>
            </a:r>
            <a:endParaRPr lang="es-CO" dirty="0">
              <a:latin typeface="KG How Many Times" pitchFamily="2" charset="0"/>
              <a:cs typeface="Arial" charset="0"/>
            </a:endParaRPr>
          </a:p>
          <a:p>
            <a:pPr algn="r"/>
            <a:endParaRPr lang="es-CO" dirty="0">
              <a:latin typeface="KG How Many Times" pitchFamily="2" charset="0"/>
              <a:cs typeface="Arial" charset="0"/>
            </a:endParaRPr>
          </a:p>
          <a:p>
            <a:pPr marL="0" indent="0" algn="r">
              <a:buFont typeface="Wingdings 3"/>
              <a:buNone/>
            </a:pPr>
            <a:endParaRPr lang="es-CO" sz="4400" dirty="0">
              <a:latin typeface="KG How Many Times" pitchFamily="2" charset="0"/>
              <a:cs typeface="Arial" charset="0"/>
            </a:endParaRPr>
          </a:p>
        </p:txBody>
      </p:sp>
      <p:sp>
        <p:nvSpPr>
          <p:cNvPr id="7" name="1 Título"/>
          <p:cNvSpPr txBox="1">
            <a:spLocks/>
          </p:cNvSpPr>
          <p:nvPr/>
        </p:nvSpPr>
        <p:spPr>
          <a:xfrm>
            <a:off x="466640" y="764704"/>
            <a:ext cx="8229600" cy="2088232"/>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endParaRPr lang="es-ES" sz="3600" b="1" dirty="0" smtClean="0">
              <a:latin typeface="KG How Many Times"/>
            </a:endParaRPr>
          </a:p>
          <a:p>
            <a:endParaRPr lang="es-ES" sz="3600" b="1" dirty="0">
              <a:latin typeface="KG How Many Times"/>
            </a:endParaRPr>
          </a:p>
          <a:p>
            <a:endParaRPr lang="es-ES" sz="3600" b="1" dirty="0" smtClean="0">
              <a:latin typeface="KG How Many Times"/>
            </a:endParaRPr>
          </a:p>
          <a:p>
            <a:endParaRPr lang="es-ES" sz="3600" b="1" dirty="0">
              <a:latin typeface="KG How Many Times"/>
            </a:endParaRPr>
          </a:p>
          <a:p>
            <a:endParaRPr lang="es-ES" sz="3600" b="1" dirty="0" smtClean="0">
              <a:latin typeface="KG How Many Times"/>
            </a:endParaRPr>
          </a:p>
          <a:p>
            <a:endParaRPr lang="es-ES" sz="3600" b="1" dirty="0">
              <a:latin typeface="KG How Many Times"/>
            </a:endParaRPr>
          </a:p>
          <a:p>
            <a:endParaRPr lang="es-ES" sz="6000" b="1" spc="600" dirty="0" smtClean="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endParaRPr>
          </a:p>
          <a:p>
            <a:endParaRPr lang="es-ES" sz="6000" b="1" spc="600" dirty="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endParaRPr>
          </a:p>
          <a:p>
            <a:r>
              <a:rPr lang="es-ES" sz="4800" b="1" spc="600" dirty="0" smtClean="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El </a:t>
            </a:r>
            <a:r>
              <a:rPr lang="es-ES" sz="4800" b="1" spc="600" dirty="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caballo de Keynes</a:t>
            </a:r>
            <a:endParaRPr lang="es-CO" sz="4800" b="1" spc="600" dirty="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endParaRPr>
          </a:p>
          <a:p>
            <a:r>
              <a:rPr lang="es-ES" sz="2400" b="1" dirty="0" smtClean="0">
                <a:effectLst>
                  <a:outerShdw blurRad="38100" dist="38100" dir="2700000" algn="tl">
                    <a:srgbClr val="000000">
                      <a:alpha val="43137"/>
                    </a:srgbClr>
                  </a:outerShdw>
                </a:effectLst>
                <a:latin typeface="KG How Many Times"/>
              </a:rPr>
              <a:t>RUDOLF </a:t>
            </a:r>
            <a:r>
              <a:rPr lang="es-ES" sz="2400" b="1" dirty="0">
                <a:effectLst>
                  <a:outerShdw blurRad="38100" dist="38100" dir="2700000" algn="tl">
                    <a:srgbClr val="000000">
                      <a:alpha val="43137"/>
                    </a:srgbClr>
                  </a:outerShdw>
                </a:effectLst>
                <a:latin typeface="KG How Many Times"/>
              </a:rPr>
              <a:t>HOMMES</a:t>
            </a:r>
            <a:endParaRPr lang="es-CO" sz="2400" b="1" dirty="0">
              <a:effectLst>
                <a:outerShdw blurRad="38100" dist="38100" dir="2700000" algn="tl">
                  <a:srgbClr val="000000">
                    <a:alpha val="43137"/>
                  </a:srgbClr>
                </a:outerShdw>
              </a:effectLst>
              <a:latin typeface="KG How Many Times"/>
            </a:endParaRPr>
          </a:p>
          <a:p>
            <a:r>
              <a:rPr lang="es-ES" sz="2400" b="1" dirty="0">
                <a:effectLst>
                  <a:outerShdw blurRad="38100" dist="38100" dir="2700000" algn="tl">
                    <a:srgbClr val="000000">
                      <a:alpha val="43137"/>
                    </a:srgbClr>
                  </a:outerShdw>
                </a:effectLst>
                <a:latin typeface="KG How Many Times"/>
              </a:rPr>
              <a:t>El Tiempo/ 01 de Diciembre del 2011 </a:t>
            </a:r>
            <a:endParaRPr lang="es-CO" sz="3600" b="1" dirty="0">
              <a:effectLst>
                <a:outerShdw blurRad="38100" dist="38100" dir="2700000" algn="tl">
                  <a:srgbClr val="000000">
                    <a:alpha val="43137"/>
                  </a:srgbClr>
                </a:outerShdw>
              </a:effectLst>
              <a:latin typeface="KG How Many Times"/>
            </a:endParaRPr>
          </a:p>
          <a:p>
            <a:r>
              <a:rPr lang="es-ES" sz="3600" b="1" dirty="0" smtClean="0">
                <a:effectLst>
                  <a:outerShdw blurRad="38100" dist="38100" dir="2700000" algn="tl">
                    <a:srgbClr val="000000">
                      <a:alpha val="43137"/>
                    </a:srgbClr>
                  </a:outerShdw>
                </a:effectLst>
                <a:latin typeface="KG How Many Times"/>
              </a:rPr>
              <a:t>                              </a:t>
            </a:r>
            <a:endParaRPr lang="es-CO" sz="3600" b="1" dirty="0">
              <a:effectLst>
                <a:outerShdw blurRad="38100" dist="38100" dir="2700000" algn="tl">
                  <a:srgbClr val="000000">
                    <a:alpha val="43137"/>
                  </a:srgbClr>
                </a:outerShdw>
              </a:effectLst>
              <a:latin typeface="KG How Many Times"/>
            </a:endParaRPr>
          </a:p>
        </p:txBody>
      </p:sp>
      <p:pic>
        <p:nvPicPr>
          <p:cNvPr id="27650" name="Picture 2" descr="http://4.bp.blogspot.com/_4JTW34hbeAA/TQeQdw2mFjI/AAAAAAAACy0/ZzrjPhdZc40/s1600/Fernando+Lopez+Pascual%252C+En+el+abrevad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636912"/>
            <a:ext cx="3319691"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24081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4 Título"/>
          <p:cNvSpPr>
            <a:spLocks noGrp="1"/>
          </p:cNvSpPr>
          <p:nvPr>
            <p:ph type="ctrTitle"/>
          </p:nvPr>
        </p:nvSpPr>
        <p:spPr>
          <a:xfrm>
            <a:off x="685800" y="692150"/>
            <a:ext cx="7772400" cy="1470025"/>
          </a:xfrm>
        </p:spPr>
        <p:txBody>
          <a:bodyPr/>
          <a:lstStyle/>
          <a:p>
            <a:r>
              <a:rPr lang="es-CO" sz="8800" smtClean="0"/>
              <a:t>Gracias!</a:t>
            </a:r>
          </a:p>
        </p:txBody>
      </p:sp>
      <p:sp>
        <p:nvSpPr>
          <p:cNvPr id="6" name="5 Subtítulo"/>
          <p:cNvSpPr>
            <a:spLocks noGrp="1"/>
          </p:cNvSpPr>
          <p:nvPr>
            <p:ph type="subTitle" idx="1"/>
          </p:nvPr>
        </p:nvSpPr>
        <p:spPr>
          <a:xfrm>
            <a:off x="611188" y="2276475"/>
            <a:ext cx="8208962" cy="3024188"/>
          </a:xfrm>
        </p:spPr>
        <p:txBody>
          <a:bodyPr>
            <a:normAutofit/>
          </a:bodyPr>
          <a:lstStyle/>
          <a:p>
            <a:pPr>
              <a:defRPr/>
            </a:pPr>
            <a:r>
              <a:rPr lang="es-CO" sz="1200" b="1" i="1" dirty="0">
                <a:solidFill>
                  <a:schemeClr val="tx1"/>
                </a:solidFill>
              </a:rPr>
              <a:t>“La escuela de hoy requiere de la implementación de metodologías dinámicas que permitan el intercambio de información permanente, con todos los actores,  para construir  conocimiento efectivo y contextualizado”</a:t>
            </a:r>
            <a:endParaRPr lang="es-CO" sz="1200" dirty="0">
              <a:solidFill>
                <a:schemeClr val="tx1"/>
              </a:solidFill>
            </a:endParaRPr>
          </a:p>
          <a:p>
            <a:pPr>
              <a:defRPr/>
            </a:pPr>
            <a:r>
              <a:rPr lang="es-CO" sz="1600" dirty="0">
                <a:solidFill>
                  <a:schemeClr val="tx1"/>
                </a:solidFill>
              </a:rPr>
              <a:t> </a:t>
            </a:r>
          </a:p>
          <a:p>
            <a:pPr>
              <a:defRPr/>
            </a:pPr>
            <a:r>
              <a:rPr lang="es-CO" sz="1600" dirty="0" smtClean="0">
                <a:solidFill>
                  <a:schemeClr val="tx1"/>
                </a:solidFill>
              </a:rPr>
              <a:t>Liboria </a:t>
            </a:r>
            <a:r>
              <a:rPr lang="es-CO" sz="1600" dirty="0">
                <a:solidFill>
                  <a:schemeClr val="tx1"/>
                </a:solidFill>
              </a:rPr>
              <a:t>Renteria Urrutia</a:t>
            </a:r>
          </a:p>
          <a:p>
            <a:pPr marL="400050" lvl="1">
              <a:defRPr/>
            </a:pPr>
            <a:r>
              <a:rPr lang="es-CO" sz="1200" dirty="0">
                <a:solidFill>
                  <a:schemeClr val="tx1"/>
                </a:solidFill>
              </a:rPr>
              <a:t>Correo Electrónico: </a:t>
            </a:r>
            <a:r>
              <a:rPr lang="es-CO" sz="1200" dirty="0">
                <a:solidFill>
                  <a:schemeClr val="tx1"/>
                </a:solidFill>
                <a:hlinkClick r:id="rId2"/>
              </a:rPr>
              <a:t>liramaru2000@gmail.com</a:t>
            </a:r>
            <a:endParaRPr lang="es-CO" sz="1200" dirty="0">
              <a:solidFill>
                <a:schemeClr val="tx1"/>
              </a:solidFill>
            </a:endParaRPr>
          </a:p>
          <a:p>
            <a:pPr marL="400050" lvl="1">
              <a:defRPr/>
            </a:pPr>
            <a:r>
              <a:rPr lang="es-CO" sz="1200" dirty="0">
                <a:solidFill>
                  <a:schemeClr val="tx1"/>
                </a:solidFill>
              </a:rPr>
              <a:t>Sitio </a:t>
            </a:r>
            <a:r>
              <a:rPr lang="es-CO" sz="1200" dirty="0" err="1">
                <a:solidFill>
                  <a:schemeClr val="tx1"/>
                </a:solidFill>
              </a:rPr>
              <a:t>Web:</a:t>
            </a:r>
            <a:r>
              <a:rPr lang="es-CO" sz="1200" dirty="0" err="1">
                <a:solidFill>
                  <a:schemeClr val="tx1"/>
                </a:solidFill>
                <a:hlinkClick r:id="rId3"/>
              </a:rPr>
              <a:t>http</a:t>
            </a:r>
            <a:r>
              <a:rPr lang="es-CO" sz="1200" dirty="0">
                <a:solidFill>
                  <a:schemeClr val="tx1"/>
                </a:solidFill>
                <a:hlinkClick r:id="rId3"/>
              </a:rPr>
              <a:t>://laescuelainnova.jimdo.com/</a:t>
            </a:r>
            <a:r>
              <a:rPr lang="es-CO" sz="1200" dirty="0">
                <a:solidFill>
                  <a:schemeClr val="tx1"/>
                </a:solidFill>
              </a:rPr>
              <a:t> </a:t>
            </a:r>
          </a:p>
          <a:p>
            <a:pPr marL="400050" lvl="1">
              <a:defRPr/>
            </a:pPr>
            <a:r>
              <a:rPr lang="es-CO" sz="1200" dirty="0">
                <a:solidFill>
                  <a:schemeClr val="tx1"/>
                </a:solidFill>
              </a:rPr>
              <a:t>Hoja de vida electrónica:</a:t>
            </a:r>
          </a:p>
          <a:p>
            <a:pPr marL="400050" lvl="1">
              <a:defRPr/>
            </a:pPr>
            <a:r>
              <a:rPr lang="es-CO" sz="1200" dirty="0">
                <a:solidFill>
                  <a:schemeClr val="tx1"/>
                </a:solidFill>
                <a:hlinkClick r:id="rId4"/>
              </a:rPr>
              <a:t>http://www.linkedin.com/profile/edit?trk=hb_tab_pro_top</a:t>
            </a:r>
            <a:endParaRPr lang="es-CO" sz="1200" dirty="0">
              <a:solidFill>
                <a:schemeClr val="tx1"/>
              </a:solidFill>
            </a:endParaRPr>
          </a:p>
          <a:p>
            <a:pPr marL="400050" lvl="1">
              <a:defRPr/>
            </a:pPr>
            <a:r>
              <a:rPr lang="es-CO" sz="1200" dirty="0" smtClean="0">
                <a:solidFill>
                  <a:schemeClr val="tx1"/>
                </a:solidFill>
              </a:rPr>
              <a:t>Docente Institución </a:t>
            </a:r>
            <a:r>
              <a:rPr lang="es-CO" sz="1200" dirty="0">
                <a:solidFill>
                  <a:schemeClr val="tx1"/>
                </a:solidFill>
              </a:rPr>
              <a:t>Educativa Madre Laura </a:t>
            </a:r>
            <a:r>
              <a:rPr lang="es-CO" sz="1200" dirty="0" smtClean="0">
                <a:solidFill>
                  <a:schemeClr val="tx1"/>
                </a:solidFill>
              </a:rPr>
              <a:t>– Medellín- Colombia</a:t>
            </a:r>
          </a:p>
          <a:p>
            <a:pPr marL="400050" lvl="1">
              <a:defRPr/>
            </a:pPr>
            <a:r>
              <a:rPr lang="es-CO" sz="1200" dirty="0" smtClean="0">
                <a:solidFill>
                  <a:schemeClr val="tx1"/>
                </a:solidFill>
              </a:rPr>
              <a:t>Teléfono (+54) 2640627: </a:t>
            </a:r>
            <a:r>
              <a:rPr lang="es-CO" sz="1200" dirty="0">
                <a:solidFill>
                  <a:schemeClr val="tx1"/>
                </a:solidFill>
              </a:rPr>
              <a:t>3137444272 </a:t>
            </a:r>
          </a:p>
          <a:p>
            <a:pPr>
              <a:defRPr/>
            </a:pPr>
            <a:endParaRPr lang="es-CO" sz="1400" b="1" dirty="0" smtClean="0">
              <a:solidFill>
                <a:schemeClr val="tx1"/>
              </a:solidFill>
            </a:endParaRPr>
          </a:p>
          <a:p>
            <a:pPr>
              <a:defRPr/>
            </a:pPr>
            <a:r>
              <a:rPr lang="es-CO" sz="1400" b="1" dirty="0" smtClean="0">
                <a:solidFill>
                  <a:schemeClr val="tx1"/>
                </a:solidFill>
              </a:rPr>
              <a:t>Proponente</a:t>
            </a:r>
            <a:endParaRPr lang="es-CO" sz="1400" dirty="0"/>
          </a:p>
        </p:txBody>
      </p:sp>
      <p:sp>
        <p:nvSpPr>
          <p:cNvPr id="4" name="3 Marcador de número de diapositiva"/>
          <p:cNvSpPr>
            <a:spLocks noGrp="1"/>
          </p:cNvSpPr>
          <p:nvPr>
            <p:ph type="sldNum" sz="quarter" idx="12"/>
          </p:nvPr>
        </p:nvSpPr>
        <p:spPr/>
        <p:txBody>
          <a:bodyPr/>
          <a:lstStyle/>
          <a:p>
            <a:pPr>
              <a:defRPr/>
            </a:pPr>
            <a:fld id="{F1B256BD-72B4-44C9-BF1A-48E11E2DEDD6}" type="slidenum">
              <a:rPr lang="fr-FR" smtClean="0"/>
              <a:pPr>
                <a:defRPr/>
              </a:pPr>
              <a:t>20</a:t>
            </a:fld>
            <a:endParaRPr lang="fr-FR"/>
          </a:p>
        </p:txBody>
      </p:sp>
      <p:pic>
        <p:nvPicPr>
          <p:cNvPr id="7" name="Image 3"/>
          <p:cNvPicPr>
            <a:picLocks noChangeAspect="1"/>
          </p:cNvPicPr>
          <p:nvPr/>
        </p:nvPicPr>
        <p:blipFill>
          <a:blip r:embed="rId5"/>
          <a:stretch>
            <a:fillRect/>
          </a:stretch>
        </p:blipFill>
        <p:spPr>
          <a:xfrm>
            <a:off x="5076825" y="5357813"/>
            <a:ext cx="842963" cy="844550"/>
          </a:xfrm>
          <a:prstGeom prst="rect">
            <a:avLst/>
          </a:prstGeom>
          <a:ln>
            <a:solidFill>
              <a:schemeClr val="accent6">
                <a:lumMod val="75000"/>
              </a:schemeClr>
            </a:solidFill>
          </a:ln>
        </p:spPr>
      </p:pic>
      <p:pic>
        <p:nvPicPr>
          <p:cNvPr id="23559"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5373688"/>
            <a:ext cx="844550" cy="8445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32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3168501"/>
            <a:ext cx="9144000" cy="1477925"/>
          </a:xfrm>
          <a:prstGeom prst="rect">
            <a:avLst/>
          </a:prstGeom>
          <a:solidFill>
            <a:srgbClr val="89E3E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 Diagonal Corner Rectangle 28"/>
          <p:cNvSpPr/>
          <p:nvPr/>
        </p:nvSpPr>
        <p:spPr>
          <a:xfrm>
            <a:off x="1931368" y="538816"/>
            <a:ext cx="1688954" cy="1699038"/>
          </a:xfrm>
          <a:prstGeom prst="round2DiagRect">
            <a:avLst>
              <a:gd name="adj1" fmla="val 7644"/>
              <a:gd name="adj2" fmla="val 0"/>
            </a:avLst>
          </a:prstGeom>
          <a:noFill/>
          <a:ln w="127000" cap="rnd">
            <a:solidFill>
              <a:srgbClr val="89E3E7"/>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smtClean="0">
                <a:ln w="50800"/>
                <a:solidFill>
                  <a:schemeClr val="tx2">
                    <a:lumMod val="75000"/>
                  </a:schemeClr>
                </a:solidFill>
                <a:latin typeface="Gill Sans MT Condensed" pitchFamily="34" charset="0"/>
              </a:rPr>
              <a:t>N</a:t>
            </a:r>
            <a:r>
              <a:rPr lang="en-US" sz="2800" b="1" dirty="0" smtClean="0">
                <a:ln w="50800"/>
                <a:solidFill>
                  <a:schemeClr val="tx2">
                    <a:lumMod val="75000"/>
                  </a:schemeClr>
                </a:solidFill>
                <a:latin typeface="Gill Sans MT Condensed" pitchFamily="34" charset="0"/>
              </a:rPr>
              <a:t>iños</a:t>
            </a:r>
            <a:endParaRPr lang="en-US" sz="2800" b="1" dirty="0">
              <a:ln w="50800"/>
              <a:solidFill>
                <a:schemeClr val="tx2">
                  <a:lumMod val="75000"/>
                </a:schemeClr>
              </a:solidFill>
              <a:latin typeface="Gill Sans MT Condensed" pitchFamily="34" charset="0"/>
            </a:endParaRPr>
          </a:p>
        </p:txBody>
      </p:sp>
      <p:sp>
        <p:nvSpPr>
          <p:cNvPr id="30" name="Round Diagonal Corner Rectangle 29"/>
          <p:cNvSpPr/>
          <p:nvPr/>
        </p:nvSpPr>
        <p:spPr>
          <a:xfrm>
            <a:off x="4546981" y="2987088"/>
            <a:ext cx="1688954" cy="1699038"/>
          </a:xfrm>
          <a:prstGeom prst="round2DiagRect">
            <a:avLst>
              <a:gd name="adj1" fmla="val 7142"/>
              <a:gd name="adj2" fmla="val 0"/>
            </a:avLst>
          </a:prstGeom>
          <a:noFill/>
          <a:ln w="127000" cap="rnd">
            <a:solidFill>
              <a:srgbClr val="89E3E7"/>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50800"/>
                <a:solidFill>
                  <a:schemeClr val="tx2">
                    <a:lumMod val="75000"/>
                  </a:schemeClr>
                </a:solidFill>
                <a:latin typeface="Gill Sans MT Condensed" pitchFamily="34" charset="0"/>
              </a:rPr>
              <a:t>C</a:t>
            </a:r>
            <a:r>
              <a:rPr lang="en-US" sz="2800" b="1" dirty="0">
                <a:ln w="50800"/>
                <a:solidFill>
                  <a:schemeClr val="tx2">
                    <a:lumMod val="75000"/>
                  </a:schemeClr>
                </a:solidFill>
                <a:latin typeface="Gill Sans MT Condensed" pitchFamily="34" charset="0"/>
              </a:rPr>
              <a:t>on</a:t>
            </a:r>
          </a:p>
        </p:txBody>
      </p:sp>
      <p:sp>
        <p:nvSpPr>
          <p:cNvPr id="31" name="Round Diagonal Corner Rectangle 30"/>
          <p:cNvSpPr/>
          <p:nvPr/>
        </p:nvSpPr>
        <p:spPr>
          <a:xfrm>
            <a:off x="5843125" y="4168370"/>
            <a:ext cx="1688954" cy="1699038"/>
          </a:xfrm>
          <a:prstGeom prst="round2DiagRect">
            <a:avLst>
              <a:gd name="adj1" fmla="val 8646"/>
              <a:gd name="adj2" fmla="val 0"/>
            </a:avLst>
          </a:prstGeom>
          <a:noFill/>
          <a:ln w="127000" cap="rnd">
            <a:solidFill>
              <a:srgbClr val="89E3E7"/>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lumMod val="65000"/>
                  </a:prstClr>
                </a:solidFill>
                <a:latin typeface="Gill Sans MT Condensed" pitchFamily="34" charset="0"/>
              </a:rPr>
              <a:t>    </a:t>
            </a:r>
            <a:r>
              <a:rPr lang="en-US" sz="6600" b="1" dirty="0">
                <a:ln w="50800"/>
                <a:solidFill>
                  <a:schemeClr val="tx2">
                    <a:lumMod val="75000"/>
                  </a:schemeClr>
                </a:solidFill>
                <a:latin typeface="Gill Sans MT Condensed" pitchFamily="34" charset="0"/>
              </a:rPr>
              <a:t>E</a:t>
            </a:r>
            <a:r>
              <a:rPr lang="en-US" sz="2800" b="1" dirty="0">
                <a:ln w="50800"/>
                <a:solidFill>
                  <a:schemeClr val="tx2">
                    <a:lumMod val="75000"/>
                  </a:schemeClr>
                </a:solidFill>
                <a:latin typeface="Gill Sans MT Condensed" pitchFamily="34" charset="0"/>
              </a:rPr>
              <a:t>studiantes</a:t>
            </a:r>
          </a:p>
        </p:txBody>
      </p:sp>
      <p:grpSp>
        <p:nvGrpSpPr>
          <p:cNvPr id="2" name="Group 14"/>
          <p:cNvGrpSpPr/>
          <p:nvPr/>
        </p:nvGrpSpPr>
        <p:grpSpPr>
          <a:xfrm>
            <a:off x="4705842" y="1049882"/>
            <a:ext cx="3624649" cy="404038"/>
            <a:chOff x="5232189" y="4837812"/>
            <a:chExt cx="3624649" cy="404038"/>
          </a:xfrm>
        </p:grpSpPr>
        <p:sp>
          <p:nvSpPr>
            <p:cNvPr id="33" name="Round Diagonal Corner Rectangle 32"/>
            <p:cNvSpPr/>
            <p:nvPr/>
          </p:nvSpPr>
          <p:spPr>
            <a:xfrm>
              <a:off x="5232189"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4" name="Round Diagonal Corner Rectangle 33"/>
            <p:cNvSpPr/>
            <p:nvPr/>
          </p:nvSpPr>
          <p:spPr>
            <a:xfrm>
              <a:off x="5769132"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 Diagonal Corner Rectangle 34"/>
            <p:cNvSpPr/>
            <p:nvPr/>
          </p:nvSpPr>
          <p:spPr>
            <a:xfrm>
              <a:off x="6306075"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 Diagonal Corner Rectangle 35"/>
            <p:cNvSpPr/>
            <p:nvPr/>
          </p:nvSpPr>
          <p:spPr>
            <a:xfrm>
              <a:off x="6843018"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Diagonal Corner Rectangle 36"/>
            <p:cNvSpPr/>
            <p:nvPr/>
          </p:nvSpPr>
          <p:spPr>
            <a:xfrm>
              <a:off x="7379961"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7916904"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 Diagonal Corner Rectangle 38"/>
            <p:cNvSpPr/>
            <p:nvPr/>
          </p:nvSpPr>
          <p:spPr>
            <a:xfrm>
              <a:off x="8453849"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ound Diagonal Corner Rectangle 29"/>
          <p:cNvSpPr/>
          <p:nvPr/>
        </p:nvSpPr>
        <p:spPr>
          <a:xfrm>
            <a:off x="3250837" y="1690944"/>
            <a:ext cx="1688954" cy="1699038"/>
          </a:xfrm>
          <a:prstGeom prst="round2DiagRect">
            <a:avLst>
              <a:gd name="adj1" fmla="val 7142"/>
              <a:gd name="adj2" fmla="val 0"/>
            </a:avLst>
          </a:prstGeom>
          <a:noFill/>
          <a:ln w="127000" cap="rnd">
            <a:solidFill>
              <a:srgbClr val="89E3E7"/>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sz="2800" dirty="0" smtClean="0">
              <a:solidFill>
                <a:prstClr val="white">
                  <a:lumMod val="65000"/>
                </a:prstClr>
              </a:solidFill>
              <a:latin typeface="Gill Sans MT Condensed" pitchFamily="34" charset="0"/>
            </a:endParaRPr>
          </a:p>
          <a:p>
            <a:pPr algn="ctr"/>
            <a:r>
              <a:rPr lang="en-US" sz="6600" b="1" dirty="0">
                <a:ln w="50800"/>
                <a:solidFill>
                  <a:schemeClr val="tx2">
                    <a:lumMod val="75000"/>
                  </a:schemeClr>
                </a:solidFill>
                <a:latin typeface="Gill Sans MT Condensed" pitchFamily="34" charset="0"/>
              </a:rPr>
              <a:t>A</a:t>
            </a:r>
            <a:r>
              <a:rPr lang="en-US" sz="2800" b="1" dirty="0">
                <a:ln w="50800"/>
                <a:solidFill>
                  <a:schemeClr val="tx2">
                    <a:lumMod val="75000"/>
                  </a:schemeClr>
                </a:solidFill>
                <a:latin typeface="Gill Sans MT Condensed" pitchFamily="34" charset="0"/>
              </a:rPr>
              <a:t>prendiendo</a:t>
            </a:r>
          </a:p>
          <a:p>
            <a:pPr algn="ctr"/>
            <a:endParaRPr lang="en-US" dirty="0"/>
          </a:p>
        </p:txBody>
      </p:sp>
      <p:sp>
        <p:nvSpPr>
          <p:cNvPr id="15" name="1 Título"/>
          <p:cNvSpPr txBox="1">
            <a:spLocks/>
          </p:cNvSpPr>
          <p:nvPr/>
        </p:nvSpPr>
        <p:spPr>
          <a:xfrm>
            <a:off x="4594522" y="471598"/>
            <a:ext cx="3847286" cy="785814"/>
          </a:xfrm>
          <a:prstGeom prst="rect">
            <a:avLst/>
          </a:prstGeom>
        </p:spPr>
        <p:txBody>
          <a:bodyPr>
            <a:noAutofit/>
          </a:bodyPr>
          <a:lstStyle>
            <a:lvl1pPr algn="ctr" rtl="0" eaLnBrk="0" fontAlgn="base" hangingPunct="0">
              <a:spcBef>
                <a:spcPct val="0"/>
              </a:spcBef>
              <a:spcAft>
                <a:spcPct val="0"/>
              </a:spcAft>
              <a:defRPr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r" eaLnBrk="1" fontAlgn="auto" hangingPunct="1">
              <a:spcAft>
                <a:spcPts val="0"/>
              </a:spcAft>
              <a:defRPr/>
            </a:pPr>
            <a:r>
              <a:rPr lang="es-ES" sz="5400" b="1" dirty="0">
                <a:ln w="50800"/>
                <a:solidFill>
                  <a:schemeClr val="tx2">
                    <a:lumMod val="75000"/>
                  </a:schemeClr>
                </a:solidFill>
                <a:latin typeface="Gill Sans MT Condensed" pitchFamily="34" charset="0"/>
                <a:ea typeface="+mn-ea"/>
                <a:cs typeface="+mn-cs"/>
              </a:rPr>
              <a:t>Proyecto NACE</a:t>
            </a:r>
            <a:r>
              <a:rPr lang="es-ES" sz="2800" b="1" dirty="0">
                <a:ln w="50800"/>
                <a:solidFill>
                  <a:schemeClr val="bg1">
                    <a:shade val="50000"/>
                  </a:schemeClr>
                </a:solidFill>
                <a:latin typeface="Gill Sans MT Condensed" pitchFamily="34" charset="0"/>
                <a:ea typeface="+mn-ea"/>
                <a:cs typeface="+mn-cs"/>
              </a:rPr>
              <a:t/>
            </a:r>
            <a:br>
              <a:rPr lang="es-ES" sz="2800" b="1" dirty="0">
                <a:ln w="50800"/>
                <a:solidFill>
                  <a:schemeClr val="bg1">
                    <a:shade val="50000"/>
                  </a:schemeClr>
                </a:solidFill>
                <a:latin typeface="Gill Sans MT Condensed" pitchFamily="34" charset="0"/>
                <a:ea typeface="+mn-ea"/>
                <a:cs typeface="+mn-cs"/>
              </a:rPr>
            </a:br>
            <a:r>
              <a:rPr lang="es-ES" sz="2800" b="1" dirty="0" smtClean="0">
                <a:effectLst>
                  <a:outerShdw blurRad="38100" dist="38100" dir="2700000" algn="tl">
                    <a:srgbClr val="000000">
                      <a:alpha val="43137"/>
                    </a:srgbClr>
                  </a:outerShdw>
                </a:effectLst>
              </a:rPr>
              <a:t/>
            </a:r>
            <a:br>
              <a:rPr lang="es-ES" sz="2800" b="1" dirty="0" smtClean="0">
                <a:effectLst>
                  <a:outerShdw blurRad="38100" dist="38100" dir="2700000" algn="tl">
                    <a:srgbClr val="000000">
                      <a:alpha val="43137"/>
                    </a:srgbClr>
                  </a:outerShdw>
                </a:effectLst>
              </a:rPr>
            </a:br>
            <a:r>
              <a:rPr lang="es-CO" sz="2800" dirty="0" smtClean="0"/>
              <a:t/>
            </a:r>
            <a:br>
              <a:rPr lang="es-CO" sz="2800" dirty="0" smtClean="0"/>
            </a:br>
            <a:endParaRPr lang="es-CO" sz="2800" dirty="0"/>
          </a:p>
        </p:txBody>
      </p:sp>
      <p:sp>
        <p:nvSpPr>
          <p:cNvPr id="16" name="1 Título"/>
          <p:cNvSpPr txBox="1">
            <a:spLocks/>
          </p:cNvSpPr>
          <p:nvPr/>
        </p:nvSpPr>
        <p:spPr>
          <a:xfrm>
            <a:off x="521524" y="5301208"/>
            <a:ext cx="2834045" cy="1143000"/>
          </a:xfrm>
          <a:prstGeom prst="rect">
            <a:avLst/>
          </a:prstGeom>
        </p:spPr>
        <p:txBody>
          <a:bodyPr>
            <a:noAutofit/>
          </a:bodyPr>
          <a:lstStyle>
            <a:defPPr>
              <a:defRPr lang="es-ES"/>
            </a:defPPr>
            <a:lvl1pPr algn="r" eaLnBrk="1" fontAlgn="auto" hangingPunct="1">
              <a:spcAft>
                <a:spcPts val="0"/>
              </a:spcAft>
              <a:defRPr sz="6600" b="1">
                <a:ln w="50800"/>
                <a:solidFill>
                  <a:schemeClr val="accent4"/>
                </a:solidFill>
                <a:effectLst>
                  <a:outerShdw blurRad="50800" dist="50800" dir="18900000" algn="tl" rotWithShape="0">
                    <a:schemeClr val="tx2">
                      <a:alpha val="43000"/>
                    </a:schemeClr>
                  </a:outerShdw>
                </a:effectLst>
                <a:latin typeface="Gill Sans MT Condensed" pitchFamily="34" charset="0"/>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a:defRPr kumimoji="0">
                <a:solidFill>
                  <a:schemeClr val="tx2"/>
                </a:solidFill>
              </a:defRPr>
            </a:lvl6pPr>
            <a:lvl7pPr>
              <a:defRPr kumimoji="0">
                <a:solidFill>
                  <a:schemeClr val="tx2"/>
                </a:solidFill>
              </a:defRPr>
            </a:lvl7pPr>
            <a:lvl8pPr>
              <a:defRPr kumimoji="0">
                <a:solidFill>
                  <a:schemeClr val="tx2"/>
                </a:solidFill>
              </a:defRPr>
            </a:lvl8pPr>
            <a:lvl9pPr>
              <a:defRPr kumimoji="0">
                <a:solidFill>
                  <a:schemeClr val="tx2"/>
                </a:solidFill>
              </a:defRPr>
            </a:lvl9pPr>
          </a:lstStyle>
          <a:p>
            <a:pPr algn="l" fontAlgn="base">
              <a:spcAft>
                <a:spcPct val="0"/>
              </a:spcAft>
            </a:pPr>
            <a:r>
              <a:rPr lang="es-CO" sz="2000" b="0" dirty="0">
                <a:solidFill>
                  <a:schemeClr val="tx2">
                    <a:lumMod val="75000"/>
                  </a:schemeClr>
                </a:solidFill>
                <a:effectLst/>
              </a:rPr>
              <a:t>Proyecto de Informática</a:t>
            </a:r>
          </a:p>
          <a:p>
            <a:pPr algn="l" fontAlgn="base">
              <a:spcAft>
                <a:spcPct val="0"/>
              </a:spcAft>
            </a:pPr>
            <a:r>
              <a:rPr lang="es-CO" sz="2000" b="0" dirty="0" smtClean="0">
                <a:solidFill>
                  <a:schemeClr val="tx2">
                    <a:lumMod val="75000"/>
                  </a:schemeClr>
                </a:solidFill>
                <a:effectLst/>
              </a:rPr>
              <a:t>I. E. Madre Laura</a:t>
            </a:r>
            <a:endParaRPr lang="es-CO" sz="2000" b="0" dirty="0">
              <a:solidFill>
                <a:schemeClr val="tx2">
                  <a:lumMod val="75000"/>
                </a:schemeClr>
              </a:solidFill>
              <a:effectLst/>
            </a:endParaRPr>
          </a:p>
        </p:txBody>
      </p:sp>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085980"/>
            <a:ext cx="1535832" cy="1151874"/>
          </a:xfrm>
          <a:prstGeom prst="rect">
            <a:avLst/>
          </a:prstGeom>
          <a:ln>
            <a:noFill/>
          </a:ln>
          <a:effectLst>
            <a:softEdge rad="112500"/>
          </a:effectLst>
        </p:spPr>
      </p:pic>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090" y="2237854"/>
            <a:ext cx="1602073" cy="1201555"/>
          </a:xfrm>
          <a:prstGeom prst="rect">
            <a:avLst/>
          </a:prstGeom>
          <a:ln>
            <a:noFill/>
          </a:ln>
          <a:effectLst>
            <a:softEdge rad="112500"/>
          </a:effectLst>
        </p:spPr>
      </p:pic>
      <p:pic>
        <p:nvPicPr>
          <p:cNvPr id="19" name="1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8521" y="4686126"/>
            <a:ext cx="1588195" cy="1191146"/>
          </a:xfrm>
          <a:prstGeom prst="rect">
            <a:avLst/>
          </a:prstGeom>
          <a:ln>
            <a:noFill/>
          </a:ln>
          <a:effectLst>
            <a:softEdge rad="112500"/>
          </a:effectLst>
        </p:spPr>
      </p:pic>
      <p:pic>
        <p:nvPicPr>
          <p:cNvPr id="20" name="1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3489" y="3465551"/>
            <a:ext cx="1627433" cy="1220575"/>
          </a:xfrm>
          <a:prstGeom prst="rect">
            <a:avLst/>
          </a:prstGeom>
          <a:ln>
            <a:noFill/>
          </a:ln>
          <a:effectLst>
            <a:softEdge rad="112500"/>
          </a:effectLst>
        </p:spPr>
      </p:pic>
    </p:spTree>
    <p:extLst>
      <p:ext uri="{BB962C8B-B14F-4D97-AF65-F5344CB8AC3E}">
        <p14:creationId xmlns:p14="http://schemas.microsoft.com/office/powerpoint/2010/main" val="3983715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Scale>
                                      <p:cBhvr>
                                        <p:cTn id="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
                                        </p:tgtEl>
                                        <p:attrNameLst>
                                          <p:attrName>ppt_x</p:attrName>
                                          <p:attrName>ppt_y</p:attrName>
                                        </p:attrNameLst>
                                      </p:cBhvr>
                                    </p:animMotion>
                                    <p:animEffect transition="in" filter="fade">
                                      <p:cBhvr>
                                        <p:cTn id="9" dur="1000"/>
                                        <p:tgtEl>
                                          <p:spTgt spid="29"/>
                                        </p:tgtEl>
                                      </p:cBhvr>
                                    </p:animEffect>
                                  </p:childTnLst>
                                </p:cTn>
                              </p:par>
                              <p:par>
                                <p:cTn id="10" presetID="6" presetClass="emph" presetSubtype="0" autoRev="1" fill="hold" grpId="1" nodeType="withEffect">
                                  <p:stCondLst>
                                    <p:cond delay="0"/>
                                  </p:stCondLst>
                                  <p:childTnLst>
                                    <p:animScale>
                                      <p:cBhvr>
                                        <p:cTn id="11" dur="500" fill="hold"/>
                                        <p:tgtEl>
                                          <p:spTgt spid="29"/>
                                        </p:tgtEl>
                                      </p:cBhvr>
                                      <p:by x="5000" y="5000"/>
                                    </p:animScale>
                                  </p:childTnLst>
                                </p:cTn>
                              </p:par>
                              <p:par>
                                <p:cTn id="12" presetID="52" presetClass="entr" presetSubtype="0"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Scale>
                                      <p:cBhvr>
                                        <p:cTn id="14"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0"/>
                                        </p:tgtEl>
                                        <p:attrNameLst>
                                          <p:attrName>ppt_x</p:attrName>
                                          <p:attrName>ppt_y</p:attrName>
                                        </p:attrNameLst>
                                      </p:cBhvr>
                                    </p:animMotion>
                                    <p:animEffect transition="in" filter="fade">
                                      <p:cBhvr>
                                        <p:cTn id="16" dur="1000"/>
                                        <p:tgtEl>
                                          <p:spTgt spid="30"/>
                                        </p:tgtEl>
                                      </p:cBhvr>
                                    </p:animEffect>
                                  </p:childTnLst>
                                </p:cTn>
                              </p:par>
                              <p:par>
                                <p:cTn id="17" presetID="6" presetClass="emph" presetSubtype="0" autoRev="1" fill="hold" grpId="1" nodeType="withEffect">
                                  <p:stCondLst>
                                    <p:cond delay="500"/>
                                  </p:stCondLst>
                                  <p:childTnLst>
                                    <p:animScale>
                                      <p:cBhvr>
                                        <p:cTn id="18" dur="500" fill="hold"/>
                                        <p:tgtEl>
                                          <p:spTgt spid="30"/>
                                        </p:tgtEl>
                                      </p:cBhvr>
                                      <p:by x="5000" y="5000"/>
                                    </p:animScale>
                                  </p:childTnLst>
                                </p:cTn>
                              </p:par>
                              <p:par>
                                <p:cTn id="19" presetID="52" presetClass="entr" presetSubtype="0" fill="hold" grpId="0" nodeType="withEffect">
                                  <p:stCondLst>
                                    <p:cond delay="1000"/>
                                  </p:stCondLst>
                                  <p:childTnLst>
                                    <p:set>
                                      <p:cBhvr>
                                        <p:cTn id="20" dur="1" fill="hold">
                                          <p:stCondLst>
                                            <p:cond delay="0"/>
                                          </p:stCondLst>
                                        </p:cTn>
                                        <p:tgtEl>
                                          <p:spTgt spid="31"/>
                                        </p:tgtEl>
                                        <p:attrNameLst>
                                          <p:attrName>style.visibility</p:attrName>
                                        </p:attrNameLst>
                                      </p:cBhvr>
                                      <p:to>
                                        <p:strVal val="visible"/>
                                      </p:to>
                                    </p:set>
                                    <p:animScale>
                                      <p:cBhvr>
                                        <p:cTn id="21"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1"/>
                                        </p:tgtEl>
                                        <p:attrNameLst>
                                          <p:attrName>ppt_x</p:attrName>
                                          <p:attrName>ppt_y</p:attrName>
                                        </p:attrNameLst>
                                      </p:cBhvr>
                                    </p:animMotion>
                                    <p:animEffect transition="in" filter="fade">
                                      <p:cBhvr>
                                        <p:cTn id="23" dur="1000"/>
                                        <p:tgtEl>
                                          <p:spTgt spid="31"/>
                                        </p:tgtEl>
                                      </p:cBhvr>
                                    </p:animEffect>
                                  </p:childTnLst>
                                </p:cTn>
                              </p:par>
                              <p:par>
                                <p:cTn id="24" presetID="6" presetClass="emph" presetSubtype="0" autoRev="1" fill="hold" grpId="1" nodeType="withEffect">
                                  <p:stCondLst>
                                    <p:cond delay="1000"/>
                                  </p:stCondLst>
                                  <p:childTnLst>
                                    <p:animScale>
                                      <p:cBhvr>
                                        <p:cTn id="25" dur="500" fill="hold"/>
                                        <p:tgtEl>
                                          <p:spTgt spid="31"/>
                                        </p:tgtEl>
                                      </p:cBhvr>
                                      <p:by x="5000" y="5000"/>
                                    </p:animScale>
                                  </p:childTnLst>
                                </p:cTn>
                              </p:par>
                              <p:par>
                                <p:cTn id="26" presetID="52" presetClass="entr" presetSubtype="0"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Scale>
                                      <p:cBhvr>
                                        <p:cTn id="2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4"/>
                                        </p:tgtEl>
                                        <p:attrNameLst>
                                          <p:attrName>ppt_x</p:attrName>
                                          <p:attrName>ppt_y</p:attrName>
                                        </p:attrNameLst>
                                      </p:cBhvr>
                                    </p:animMotion>
                                    <p:animEffect transition="in" filter="fade">
                                      <p:cBhvr>
                                        <p:cTn id="30" dur="1000"/>
                                        <p:tgtEl>
                                          <p:spTgt spid="14"/>
                                        </p:tgtEl>
                                      </p:cBhvr>
                                    </p:animEffect>
                                  </p:childTnLst>
                                </p:cTn>
                              </p:par>
                              <p:par>
                                <p:cTn id="31" presetID="6" presetClass="emph" presetSubtype="0" autoRev="1" fill="hold" grpId="1" nodeType="withEffect">
                                  <p:stCondLst>
                                    <p:cond delay="500"/>
                                  </p:stCondLst>
                                  <p:childTnLst>
                                    <p:animScale>
                                      <p:cBhvr>
                                        <p:cTn id="32" dur="500" fill="hold"/>
                                        <p:tgtEl>
                                          <p:spTgt spid="14"/>
                                        </p:tgtEl>
                                      </p:cBhvr>
                                      <p:by x="5000" y="5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p:cTn id="3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5">
                                            <p:txEl>
                                              <p:pRg st="0" end="0"/>
                                            </p:txEl>
                                          </p:spTgt>
                                        </p:tgtEl>
                                      </p:cBhvr>
                                    </p:animEffect>
                                    <p:anim calcmode="lin" valueType="num">
                                      <p:cBhvr>
                                        <p:cTn id="40"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41" dur="500" fill="hold"/>
                                        <p:tgtEl>
                                          <p:spTgt spid="15">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14" grpId="0" animBg="1"/>
      <p:bldP spid="14" grpId="1" animBg="1"/>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79712" y="1268413"/>
            <a:ext cx="5256163" cy="1008459"/>
          </a:xfrm>
        </p:spPr>
        <p:txBody>
          <a:bodyPr rtlCol="0">
            <a:normAutofit fontScale="90000"/>
          </a:bodyPr>
          <a:lstStyle/>
          <a:p>
            <a:pPr eaLnBrk="1" fontAlgn="auto" hangingPunct="1">
              <a:spcAft>
                <a:spcPts val="0"/>
              </a:spcAft>
              <a:defRPr/>
            </a:pPr>
            <a:r>
              <a:rPr lang="fr-FR" b="1" dirty="0" smtClean="0">
                <a:solidFill>
                  <a:schemeClr val="accent6">
                    <a:lumMod val="75000"/>
                  </a:schemeClr>
                </a:solidFill>
                <a:effectLst>
                  <a:outerShdw blurRad="38100" dist="38100" dir="2700000" algn="tl">
                    <a:srgbClr val="000000">
                      <a:alpha val="43137"/>
                    </a:srgbClr>
                  </a:outerShdw>
                </a:effectLst>
              </a:rPr>
              <a:t>PROYECTO EDUCATIVO</a:t>
            </a:r>
            <a:endParaRPr lang="fr-FR" b="1" dirty="0">
              <a:solidFill>
                <a:schemeClr val="accent6">
                  <a:lumMod val="75000"/>
                </a:schemeClr>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3"/>
          <a:stretch>
            <a:fillRect/>
          </a:stretch>
        </p:blipFill>
        <p:spPr>
          <a:xfrm>
            <a:off x="750888" y="696913"/>
            <a:ext cx="1143000" cy="1143000"/>
          </a:xfrm>
          <a:prstGeom prst="rect">
            <a:avLst/>
          </a:prstGeom>
          <a:ln>
            <a:solidFill>
              <a:schemeClr val="accent6">
                <a:lumMod val="75000"/>
              </a:schemeClr>
            </a:solidFill>
          </a:ln>
        </p:spPr>
      </p:pic>
      <p:pic>
        <p:nvPicPr>
          <p:cNvPr id="5125"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476250"/>
            <a:ext cx="1143000" cy="11430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126" name="2 Imagen"/>
          <p:cNvPicPr>
            <a:picLocks noChangeAspect="1"/>
          </p:cNvPicPr>
          <p:nvPr/>
        </p:nvPicPr>
        <p:blipFill>
          <a:blip r:embed="rId5" cstate="print">
            <a:extLst>
              <a:ext uri="{28A0092B-C50C-407E-A947-70E740481C1C}">
                <a14:useLocalDpi xmlns:a14="http://schemas.microsoft.com/office/drawing/2010/main" val="0"/>
              </a:ext>
            </a:extLst>
          </a:blip>
          <a:srcRect r="50000"/>
          <a:stretch>
            <a:fillRect/>
          </a:stretch>
        </p:blipFill>
        <p:spPr bwMode="auto">
          <a:xfrm>
            <a:off x="3684885" y="2390653"/>
            <a:ext cx="1728192" cy="189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a:spLocks noChangeArrowheads="1"/>
          </p:cNvSpPr>
          <p:nvPr/>
        </p:nvSpPr>
        <p:spPr bwMode="auto">
          <a:xfrm>
            <a:off x="1123950" y="4284663"/>
            <a:ext cx="6850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s-CO" sz="2000" b="1" dirty="0" smtClean="0">
                <a:solidFill>
                  <a:schemeClr val="accent6">
                    <a:lumMod val="75000"/>
                  </a:schemeClr>
                </a:solidFill>
                <a:effectLst>
                  <a:outerShdw blurRad="38100" dist="38100" dir="2700000" algn="tl">
                    <a:srgbClr val="000000">
                      <a:alpha val="43137"/>
                    </a:srgbClr>
                  </a:outerShdw>
                </a:effectLst>
                <a:latin typeface="+mj-lt"/>
                <a:ea typeface="+mj-ea"/>
                <a:cs typeface="+mj-cs"/>
              </a:rPr>
              <a:t>Una </a:t>
            </a:r>
            <a:r>
              <a:rPr lang="es-CO" sz="2000" b="1" dirty="0">
                <a:solidFill>
                  <a:schemeClr val="accent6">
                    <a:lumMod val="75000"/>
                  </a:schemeClr>
                </a:solidFill>
                <a:effectLst>
                  <a:outerShdw blurRad="38100" dist="38100" dir="2700000" algn="tl">
                    <a:srgbClr val="000000">
                      <a:alpha val="43137"/>
                    </a:srgbClr>
                  </a:outerShdw>
                </a:effectLst>
                <a:latin typeface="+mj-lt"/>
                <a:ea typeface="+mj-ea"/>
                <a:cs typeface="+mj-cs"/>
              </a:rPr>
              <a:t>forma diferente </a:t>
            </a:r>
            <a:r>
              <a:rPr lang="es-CO" sz="2000" b="1" dirty="0" smtClean="0">
                <a:solidFill>
                  <a:schemeClr val="accent6">
                    <a:lumMod val="75000"/>
                  </a:schemeClr>
                </a:solidFill>
                <a:effectLst>
                  <a:outerShdw blurRad="38100" dist="38100" dir="2700000" algn="tl">
                    <a:srgbClr val="000000">
                      <a:alpha val="43137"/>
                    </a:srgbClr>
                  </a:outerShdw>
                </a:effectLst>
                <a:latin typeface="+mj-lt"/>
                <a:ea typeface="+mj-ea"/>
                <a:cs typeface="+mj-cs"/>
              </a:rPr>
              <a:t>de Aprender </a:t>
            </a:r>
            <a:endParaRPr lang="es-CO" sz="2000" b="1" dirty="0">
              <a:solidFill>
                <a:schemeClr val="accent6">
                  <a:lumMod val="75000"/>
                </a:schemeClr>
              </a:solidFill>
              <a:effectLst>
                <a:outerShdw blurRad="38100" dist="38100" dir="2700000" algn="tl">
                  <a:srgbClr val="000000">
                    <a:alpha val="43137"/>
                  </a:srgbClr>
                </a:outerShdw>
              </a:effectLst>
              <a:latin typeface="+mj-lt"/>
              <a:ea typeface="+mj-ea"/>
              <a:cs typeface="+mj-cs"/>
            </a:endParaRPr>
          </a:p>
        </p:txBody>
      </p:sp>
      <p:sp>
        <p:nvSpPr>
          <p:cNvPr id="3" name="2 Rectángulo"/>
          <p:cNvSpPr/>
          <p:nvPr/>
        </p:nvSpPr>
        <p:spPr>
          <a:xfrm>
            <a:off x="395288" y="5732463"/>
            <a:ext cx="8488362" cy="739775"/>
          </a:xfrm>
          <a:prstGeom prst="rect">
            <a:avLst/>
          </a:prstGeom>
        </p:spPr>
        <p:txBody>
          <a:bodyPr>
            <a:spAutoFit/>
          </a:bodyPr>
          <a:lstStyle/>
          <a:p>
            <a:pPr algn="ctr">
              <a:defRPr/>
            </a:pPr>
            <a:r>
              <a:rPr lang="es-ES" sz="1400" b="1" dirty="0">
                <a:effectLst>
                  <a:outerShdw blurRad="38100" dist="38100" dir="2700000" algn="tl">
                    <a:srgbClr val="000000">
                      <a:alpha val="43137"/>
                    </a:srgbClr>
                  </a:outerShdw>
                </a:effectLst>
              </a:rPr>
              <a:t>ESTADOS GENERALES FRANCESES DE LIVING LABS Y    </a:t>
            </a:r>
          </a:p>
          <a:p>
            <a:pPr algn="ctr">
              <a:defRPr/>
            </a:pPr>
            <a:r>
              <a:rPr lang="es-ES" sz="1400" b="1" dirty="0">
                <a:effectLst>
                  <a:outerShdw blurRad="38100" dist="38100" dir="2700000" algn="tl">
                    <a:srgbClr val="000000">
                      <a:alpha val="43137"/>
                    </a:srgbClr>
                  </a:outerShdw>
                </a:effectLst>
              </a:rPr>
              <a:t>  ESPACIOS DE INNOVACION RELAI - LEILAC</a:t>
            </a:r>
            <a:r>
              <a:rPr lang="es-ES" sz="1400" dirty="0">
                <a:effectLst>
                  <a:outerShdw blurRad="38100" dist="38100" dir="2700000" algn="tl">
                    <a:srgbClr val="000000">
                      <a:alpha val="43137"/>
                    </a:srgbClr>
                  </a:outerShdw>
                </a:effectLst>
              </a:rPr>
              <a:t/>
            </a:r>
            <a:br>
              <a:rPr lang="es-ES" sz="1400" dirty="0">
                <a:effectLst>
                  <a:outerShdw blurRad="38100" dist="38100" dir="2700000" algn="tl">
                    <a:srgbClr val="000000">
                      <a:alpha val="43137"/>
                    </a:srgbClr>
                  </a:outerShdw>
                </a:effectLst>
              </a:rPr>
            </a:br>
            <a:r>
              <a:rPr lang="es-ES" sz="1400" b="1" dirty="0" err="1">
                <a:effectLst>
                  <a:outerShdw blurRad="38100" dist="38100" dir="2700000" algn="tl">
                    <a:srgbClr val="000000">
                      <a:alpha val="43137"/>
                    </a:srgbClr>
                  </a:outerShdw>
                </a:effectLst>
              </a:rPr>
              <a:t>Montbéliard</a:t>
            </a:r>
            <a:r>
              <a:rPr lang="es-ES" sz="1400" b="1" dirty="0">
                <a:effectLst>
                  <a:outerShdw blurRad="38100" dist="38100" dir="2700000" algn="tl">
                    <a:srgbClr val="000000">
                      <a:alpha val="43137"/>
                    </a:srgbClr>
                  </a:outerShdw>
                </a:effectLst>
              </a:rPr>
              <a:t>, 29 - 30 de mayo de 2013</a:t>
            </a:r>
            <a:endParaRPr lang="es-CO" sz="1400" dirty="0"/>
          </a:p>
        </p:txBody>
      </p:sp>
    </p:spTree>
    <p:extLst>
      <p:ext uri="{BB962C8B-B14F-4D97-AF65-F5344CB8AC3E}">
        <p14:creationId xmlns:p14="http://schemas.microsoft.com/office/powerpoint/2010/main" val="180505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8341" y="836712"/>
            <a:ext cx="8229600" cy="1200329"/>
          </a:xfrm>
          <a:noFill/>
        </p:spPr>
        <p:txBody>
          <a:bodyPr vert="horz" anchor="b" anchorCtr="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600" dirty="0" smtClean="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EL PORQUÉ DEL PROYECTO </a:t>
            </a:r>
            <a:endParaRPr lang="es-CO" sz="3600" b="1" spc="600" dirty="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endParaRPr>
          </a:p>
        </p:txBody>
      </p:sp>
      <p:sp>
        <p:nvSpPr>
          <p:cNvPr id="3" name="2 Marcador de contenido"/>
          <p:cNvSpPr>
            <a:spLocks noGrp="1"/>
          </p:cNvSpPr>
          <p:nvPr>
            <p:ph idx="1"/>
          </p:nvPr>
        </p:nvSpPr>
        <p:spPr>
          <a:xfrm>
            <a:off x="467544" y="2924944"/>
            <a:ext cx="3600400" cy="3425592"/>
          </a:xfrm>
        </p:spPr>
        <p:txBody>
          <a:bodyPr>
            <a:normAutofit/>
          </a:bodyPr>
          <a:lstStyle/>
          <a:p>
            <a:r>
              <a:rPr lang="es-ES" dirty="0">
                <a:latin typeface="KG How Many Times" pitchFamily="2" charset="0"/>
                <a:cs typeface="Arial" charset="0"/>
              </a:rPr>
              <a:t>La</a:t>
            </a:r>
            <a:r>
              <a:rPr lang="es-ES" sz="2800" b="1" dirty="0" smtClean="0">
                <a:solidFill>
                  <a:schemeClr val="tx1">
                    <a:lumMod val="50000"/>
                    <a:lumOff val="50000"/>
                  </a:schemeClr>
                </a:solidFill>
                <a:latin typeface="KG How Many Times"/>
                <a:ea typeface="+mj-ea"/>
                <a:cs typeface="+mj-cs"/>
              </a:rPr>
              <a:t> </a:t>
            </a:r>
            <a:r>
              <a:rPr lang="es-ES" dirty="0" smtClean="0">
                <a:latin typeface="KG How Many Times" pitchFamily="2" charset="0"/>
                <a:cs typeface="Arial" charset="0"/>
              </a:rPr>
              <a:t>escuela está en crisis</a:t>
            </a:r>
          </a:p>
          <a:p>
            <a:r>
              <a:rPr lang="es-ES" dirty="0" smtClean="0">
                <a:latin typeface="KG How Many Times" pitchFamily="2" charset="0"/>
                <a:cs typeface="Arial" charset="0"/>
              </a:rPr>
              <a:t>Estudiantes desmotivados</a:t>
            </a:r>
          </a:p>
          <a:p>
            <a:r>
              <a:rPr lang="es-ES" dirty="0" smtClean="0">
                <a:latin typeface="KG How Many Times" pitchFamily="2" charset="0"/>
                <a:cs typeface="Arial" charset="0"/>
              </a:rPr>
              <a:t>Maestros  </a:t>
            </a:r>
            <a:r>
              <a:rPr lang="es-CO" dirty="0" smtClean="0">
                <a:latin typeface="KG How Many Times" pitchFamily="2" charset="0"/>
                <a:cs typeface="Arial" charset="0"/>
              </a:rPr>
              <a:t>Estresados</a:t>
            </a:r>
          </a:p>
          <a:p>
            <a:r>
              <a:rPr lang="es-ES" dirty="0" smtClean="0">
                <a:latin typeface="KG How Many Times" pitchFamily="2" charset="0"/>
                <a:cs typeface="Arial" charset="0"/>
              </a:rPr>
              <a:t>Padres de familia ausentes</a:t>
            </a:r>
          </a:p>
          <a:p>
            <a:pPr marL="0" indent="0">
              <a:buNone/>
            </a:pPr>
            <a:r>
              <a:rPr lang="es-ES" dirty="0" smtClean="0">
                <a:latin typeface="KG How Many Times" pitchFamily="2" charset="0"/>
                <a:cs typeface="Arial" charset="0"/>
              </a:rPr>
              <a:t> </a:t>
            </a:r>
            <a:endParaRPr lang="es-CO" dirty="0">
              <a:latin typeface="KG How Many Times" pitchFamily="2" charset="0"/>
              <a:cs typeface="Arial" charset="0"/>
            </a:endParaRPr>
          </a:p>
        </p:txBody>
      </p:sp>
      <p:pic>
        <p:nvPicPr>
          <p:cNvPr id="28674" name="Picture 2" descr="http://profesoresonline.cl/wp-content/uploads/2013/02/0a1468a28bbc6b41345d92af0022900c216ef4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564904"/>
            <a:ext cx="3554760" cy="23698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40779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67544" y="332656"/>
            <a:ext cx="8229600" cy="1015663"/>
          </a:xfr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6000" b="1" spc="600" dirty="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Contexto</a:t>
            </a:r>
          </a:p>
        </p:txBody>
      </p:sp>
      <p:sp>
        <p:nvSpPr>
          <p:cNvPr id="9" name="8 Marcador de contenido"/>
          <p:cNvSpPr>
            <a:spLocks noGrp="1"/>
          </p:cNvSpPr>
          <p:nvPr>
            <p:ph idx="1"/>
          </p:nvPr>
        </p:nvSpPr>
        <p:spPr/>
        <p:txBody>
          <a:bodyPr>
            <a:normAutofit/>
          </a:bodyPr>
          <a:lstStyle/>
          <a:p>
            <a:pPr marL="0" indent="0" algn="just">
              <a:buNone/>
            </a:pPr>
            <a:r>
              <a:rPr lang="es-CO" sz="2800" dirty="0">
                <a:latin typeface="KG How Many Times" pitchFamily="2" charset="0"/>
              </a:rPr>
              <a:t>El proyecto la </a:t>
            </a:r>
            <a:r>
              <a:rPr lang="es-CO" sz="2800" dirty="0">
                <a:effectLst>
                  <a:outerShdw blurRad="38100" dist="38100" dir="2700000" algn="tl">
                    <a:srgbClr val="000000">
                      <a:alpha val="43137"/>
                    </a:srgbClr>
                  </a:outerShdw>
                </a:effectLst>
                <a:latin typeface="KG How Many Times" pitchFamily="2" charset="0"/>
              </a:rPr>
              <a:t>ESCUELA INNOVA </a:t>
            </a:r>
            <a:r>
              <a:rPr lang="es-CO" sz="2800" dirty="0">
                <a:latin typeface="KG How Many Times" pitchFamily="2" charset="0"/>
              </a:rPr>
              <a:t>es </a:t>
            </a:r>
            <a:r>
              <a:rPr lang="es-ES" sz="2800" dirty="0">
                <a:latin typeface="KG How Many Times" pitchFamily="2" charset="0"/>
              </a:rPr>
              <a:t>una propuesta metodológica  de </a:t>
            </a:r>
            <a:r>
              <a:rPr lang="es-MX" sz="2800" dirty="0">
                <a:latin typeface="KG How Many Times" pitchFamily="2" charset="0"/>
              </a:rPr>
              <a:t>innovación abierta y  colaborativa que integra la estrategia de laboratorio Vivo(Living </a:t>
            </a:r>
            <a:r>
              <a:rPr lang="es-MX" sz="2800" dirty="0" err="1">
                <a:latin typeface="KG How Many Times" pitchFamily="2" charset="0"/>
              </a:rPr>
              <a:t>Lab</a:t>
            </a:r>
            <a:r>
              <a:rPr lang="es-MX" sz="2800" dirty="0">
                <a:latin typeface="KG How Many Times" pitchFamily="2" charset="0"/>
              </a:rPr>
              <a:t>), aplicable a </a:t>
            </a:r>
            <a:r>
              <a:rPr lang="es-ES" sz="2800" dirty="0">
                <a:latin typeface="KG How Many Times" pitchFamily="2" charset="0"/>
              </a:rPr>
              <a:t>los procesos educativos</a:t>
            </a:r>
            <a:endParaRPr lang="es-CO" sz="2800"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0159" t="19130" r="30157" b="9761"/>
          <a:stretch>
            <a:fillRect/>
          </a:stretch>
        </p:blipFill>
        <p:spPr bwMode="auto">
          <a:xfrm>
            <a:off x="3310335" y="3146425"/>
            <a:ext cx="2750740" cy="2047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6 Imagen"/>
          <p:cNvPicPr>
            <a:picLocks noChangeAspect="1" noChangeArrowheads="1"/>
          </p:cNvPicPr>
          <p:nvPr/>
        </p:nvPicPr>
        <p:blipFill>
          <a:blip r:embed="rId4" cstate="print">
            <a:extLst>
              <a:ext uri="{28A0092B-C50C-407E-A947-70E740481C1C}">
                <a14:useLocalDpi xmlns:a14="http://schemas.microsoft.com/office/drawing/2010/main" val="0"/>
              </a:ext>
            </a:extLst>
          </a:blip>
          <a:srcRect l="13968" t="25397" r="37885" b="11115"/>
          <a:stretch>
            <a:fillRect/>
          </a:stretch>
        </p:blipFill>
        <p:spPr bwMode="auto">
          <a:xfrm>
            <a:off x="6061074" y="3141664"/>
            <a:ext cx="2466975" cy="2034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8 Imagen"/>
          <p:cNvPicPr>
            <a:picLocks noChangeAspect="1" noChangeArrowheads="1"/>
          </p:cNvPicPr>
          <p:nvPr/>
        </p:nvPicPr>
        <p:blipFill>
          <a:blip r:embed="rId5">
            <a:extLst>
              <a:ext uri="{28A0092B-C50C-407E-A947-70E740481C1C}">
                <a14:useLocalDpi xmlns:a14="http://schemas.microsoft.com/office/drawing/2010/main" val="0"/>
              </a:ext>
            </a:extLst>
          </a:blip>
          <a:srcRect l="9856" t="18117" r="29852" b="9494"/>
          <a:stretch>
            <a:fillRect/>
          </a:stretch>
        </p:blipFill>
        <p:spPr bwMode="auto">
          <a:xfrm>
            <a:off x="577850" y="3146425"/>
            <a:ext cx="2736850" cy="2054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812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825500" y="1774825"/>
            <a:ext cx="25908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s-ES_tradnl" sz="2000" b="1" dirty="0">
                <a:solidFill>
                  <a:schemeClr val="bg1"/>
                </a:solidFill>
              </a:rPr>
              <a:t>ORDENAMIENTO </a:t>
            </a:r>
          </a:p>
          <a:p>
            <a:pPr algn="ctr" eaLnBrk="1" hangingPunct="1">
              <a:spcBef>
                <a:spcPct val="50000"/>
              </a:spcBef>
            </a:pPr>
            <a:r>
              <a:rPr lang="es-ES_tradnl" sz="2000" b="1" dirty="0">
                <a:solidFill>
                  <a:schemeClr val="bg1"/>
                </a:solidFill>
              </a:rPr>
              <a:t>ESPACIAL</a:t>
            </a:r>
            <a:endParaRPr lang="es-ES_tradnl" sz="2000" b="1" dirty="0">
              <a:solidFill>
                <a:schemeClr val="tx2"/>
              </a:solidFill>
            </a:endParaRPr>
          </a:p>
        </p:txBody>
      </p:sp>
      <p:sp>
        <p:nvSpPr>
          <p:cNvPr id="9220" name="Text Box 7"/>
          <p:cNvSpPr txBox="1">
            <a:spLocks noChangeArrowheads="1"/>
          </p:cNvSpPr>
          <p:nvPr/>
        </p:nvSpPr>
        <p:spPr bwMode="auto">
          <a:xfrm>
            <a:off x="4097338" y="1995488"/>
            <a:ext cx="431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s-ES_tradnl" sz="1600" dirty="0">
                <a:latin typeface="KG How Many Times" pitchFamily="2" charset="0"/>
              </a:rPr>
              <a:t>REQUERIMIENTO DE CAMBIO EN EL SISTEMA DE ENSEÑAR Y APRENDER </a:t>
            </a:r>
          </a:p>
        </p:txBody>
      </p:sp>
      <p:sp>
        <p:nvSpPr>
          <p:cNvPr id="9221" name="Text Box 10"/>
          <p:cNvSpPr txBox="1">
            <a:spLocks noChangeArrowheads="1"/>
          </p:cNvSpPr>
          <p:nvPr/>
        </p:nvSpPr>
        <p:spPr bwMode="auto">
          <a:xfrm>
            <a:off x="4419600" y="4816475"/>
            <a:ext cx="36909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s-ES_tradnl" sz="1600" b="1" dirty="0">
                <a:solidFill>
                  <a:schemeClr val="accent2"/>
                </a:solidFill>
                <a:latin typeface="KG How Many Times" pitchFamily="2" charset="0"/>
              </a:rPr>
              <a:t>DINAMICA DE APRENDIZAJE  </a:t>
            </a:r>
            <a:r>
              <a:rPr lang="es-ES_tradnl" sz="1600" b="1" dirty="0" smtClean="0">
                <a:solidFill>
                  <a:schemeClr val="accent2"/>
                </a:solidFill>
                <a:latin typeface="KG How Many Times" pitchFamily="2" charset="0"/>
              </a:rPr>
              <a:t>INNOVADORA</a:t>
            </a:r>
            <a:endParaRPr lang="es-ES_tradnl" sz="1600" b="1" dirty="0">
              <a:solidFill>
                <a:schemeClr val="accent2"/>
              </a:solidFill>
              <a:latin typeface="KG How Many Times" pitchFamily="2" charset="0"/>
            </a:endParaRPr>
          </a:p>
        </p:txBody>
      </p:sp>
      <p:sp>
        <p:nvSpPr>
          <p:cNvPr id="9222" name="Text Box 13"/>
          <p:cNvSpPr txBox="1">
            <a:spLocks noChangeArrowheads="1"/>
          </p:cNvSpPr>
          <p:nvPr/>
        </p:nvSpPr>
        <p:spPr bwMode="auto">
          <a:xfrm>
            <a:off x="4397375" y="3506788"/>
            <a:ext cx="3752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s-ES_tradnl" sz="1600" b="1" dirty="0">
                <a:latin typeface="KG How Many Times" pitchFamily="2" charset="0"/>
              </a:rPr>
              <a:t>ENFOQUE A NECESIDADES E INTERESES DE LOS ESTUDIANTES</a:t>
            </a:r>
          </a:p>
        </p:txBody>
      </p:sp>
      <p:sp>
        <p:nvSpPr>
          <p:cNvPr id="9223" name="AutoShape 15"/>
          <p:cNvSpPr>
            <a:spLocks noChangeArrowheads="1"/>
          </p:cNvSpPr>
          <p:nvPr/>
        </p:nvSpPr>
        <p:spPr bwMode="auto">
          <a:xfrm>
            <a:off x="5884863" y="4338638"/>
            <a:ext cx="314325" cy="373062"/>
          </a:xfrm>
          <a:prstGeom prst="downArrow">
            <a:avLst>
              <a:gd name="adj1" fmla="val 50000"/>
              <a:gd name="adj2" fmla="val 31238"/>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s-CO"/>
          </a:p>
        </p:txBody>
      </p:sp>
      <p:sp>
        <p:nvSpPr>
          <p:cNvPr id="9224" name="AutoShape 16"/>
          <p:cNvSpPr>
            <a:spLocks/>
          </p:cNvSpPr>
          <p:nvPr/>
        </p:nvSpPr>
        <p:spPr bwMode="auto">
          <a:xfrm>
            <a:off x="4419600" y="4616450"/>
            <a:ext cx="234950" cy="820738"/>
          </a:xfrm>
          <a:prstGeom prst="leftBrace">
            <a:avLst>
              <a:gd name="adj1" fmla="val 3064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9225" name="AutoShape 17"/>
          <p:cNvSpPr>
            <a:spLocks noChangeArrowheads="1"/>
          </p:cNvSpPr>
          <p:nvPr/>
        </p:nvSpPr>
        <p:spPr bwMode="auto">
          <a:xfrm>
            <a:off x="5715000" y="2827338"/>
            <a:ext cx="549275" cy="596900"/>
          </a:xfrm>
          <a:prstGeom prst="upDownArrow">
            <a:avLst>
              <a:gd name="adj1" fmla="val 50000"/>
              <a:gd name="adj2" fmla="val 22881"/>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s-CO"/>
          </a:p>
        </p:txBody>
      </p:sp>
      <p:sp>
        <p:nvSpPr>
          <p:cNvPr id="9226" name="Text Box 18"/>
          <p:cNvSpPr txBox="1">
            <a:spLocks noChangeArrowheads="1"/>
          </p:cNvSpPr>
          <p:nvPr/>
        </p:nvSpPr>
        <p:spPr bwMode="auto">
          <a:xfrm>
            <a:off x="2120900" y="4294735"/>
            <a:ext cx="25717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s-ES_tradnl" sz="2400" b="1" dirty="0">
                <a:solidFill>
                  <a:schemeClr val="accent2"/>
                </a:solidFill>
                <a:latin typeface="KG How Many Times" pitchFamily="2" charset="0"/>
              </a:rPr>
              <a:t>LABORATORIO </a:t>
            </a:r>
          </a:p>
          <a:p>
            <a:pPr algn="ctr" eaLnBrk="1" hangingPunct="1">
              <a:spcBef>
                <a:spcPct val="50000"/>
              </a:spcBef>
            </a:pPr>
            <a:r>
              <a:rPr lang="es-ES_tradnl" sz="2400" b="1" dirty="0">
                <a:solidFill>
                  <a:schemeClr val="accent2"/>
                </a:solidFill>
                <a:latin typeface="KG How Many Times" pitchFamily="2" charset="0"/>
              </a:rPr>
              <a:t>VIVO</a:t>
            </a:r>
            <a:endParaRPr lang="es-ES_tradnl" sz="2400" dirty="0">
              <a:solidFill>
                <a:schemeClr val="accent2"/>
              </a:solidFill>
              <a:latin typeface="KG How Many Times" pitchFamily="2" charset="0"/>
            </a:endParaRPr>
          </a:p>
        </p:txBody>
      </p:sp>
      <p:sp>
        <p:nvSpPr>
          <p:cNvPr id="9231" name="AutoShape 29"/>
          <p:cNvSpPr>
            <a:spLocks noChangeArrowheads="1"/>
          </p:cNvSpPr>
          <p:nvPr/>
        </p:nvSpPr>
        <p:spPr bwMode="auto">
          <a:xfrm rot="-1082566">
            <a:off x="1920994" y="1549892"/>
            <a:ext cx="2586036" cy="789432"/>
          </a:xfrm>
          <a:prstGeom prst="curvedDownArrow">
            <a:avLst>
              <a:gd name="adj1" fmla="val 42158"/>
              <a:gd name="adj2" fmla="val 111395"/>
              <a:gd name="adj3" fmla="val 36162"/>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s-CO"/>
          </a:p>
        </p:txBody>
      </p:sp>
      <p:sp>
        <p:nvSpPr>
          <p:cNvPr id="9232" name="Text Box 30"/>
          <p:cNvSpPr txBox="1">
            <a:spLocks noChangeArrowheads="1"/>
          </p:cNvSpPr>
          <p:nvPr/>
        </p:nvSpPr>
        <p:spPr bwMode="auto">
          <a:xfrm>
            <a:off x="526675" y="2789054"/>
            <a:ext cx="2119313"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s-ES_tradnl" sz="2000" dirty="0" smtClean="0">
                <a:latin typeface="KG How Many Times" pitchFamily="2" charset="0"/>
              </a:rPr>
              <a:t>Estudiantes</a:t>
            </a:r>
          </a:p>
          <a:p>
            <a:pPr eaLnBrk="1" hangingPunct="1">
              <a:spcBef>
                <a:spcPct val="50000"/>
              </a:spcBef>
            </a:pPr>
            <a:r>
              <a:rPr lang="es-ES_tradnl" sz="2000" dirty="0" smtClean="0">
                <a:latin typeface="KG How Many Times" pitchFamily="2" charset="0"/>
              </a:rPr>
              <a:t>Profesores</a:t>
            </a:r>
          </a:p>
          <a:p>
            <a:pPr eaLnBrk="1" hangingPunct="1">
              <a:spcBef>
                <a:spcPct val="50000"/>
              </a:spcBef>
            </a:pPr>
            <a:r>
              <a:rPr lang="es-ES_tradnl" sz="2000" dirty="0" smtClean="0">
                <a:latin typeface="KG How Many Times" pitchFamily="2" charset="0"/>
              </a:rPr>
              <a:t>Padres de familia</a:t>
            </a:r>
          </a:p>
          <a:p>
            <a:pPr eaLnBrk="1" hangingPunct="1">
              <a:spcBef>
                <a:spcPct val="50000"/>
              </a:spcBef>
            </a:pPr>
            <a:r>
              <a:rPr lang="es-ES_tradnl" sz="2000" dirty="0" smtClean="0">
                <a:latin typeface="KG How Many Times" pitchFamily="2" charset="0"/>
              </a:rPr>
              <a:t>Gobierno</a:t>
            </a:r>
          </a:p>
          <a:p>
            <a:pPr eaLnBrk="1" hangingPunct="1">
              <a:spcBef>
                <a:spcPct val="50000"/>
              </a:spcBef>
            </a:pPr>
            <a:r>
              <a:rPr lang="es-ES_tradnl" sz="2000" dirty="0" smtClean="0">
                <a:latin typeface="KG How Many Times" pitchFamily="2" charset="0"/>
              </a:rPr>
              <a:t>Empresa</a:t>
            </a:r>
          </a:p>
          <a:p>
            <a:pPr eaLnBrk="1" hangingPunct="1">
              <a:spcBef>
                <a:spcPct val="50000"/>
              </a:spcBef>
            </a:pPr>
            <a:r>
              <a:rPr lang="es-ES_tradnl" sz="2000" dirty="0" smtClean="0">
                <a:latin typeface="KG How Many Times" pitchFamily="2" charset="0"/>
              </a:rPr>
              <a:t>Universidad</a:t>
            </a:r>
            <a:endParaRPr lang="es-ES_tradnl" sz="2000" dirty="0">
              <a:latin typeface="KG How Many Times" pitchFamily="2" charset="0"/>
            </a:endParaRPr>
          </a:p>
        </p:txBody>
      </p:sp>
      <p:sp>
        <p:nvSpPr>
          <p:cNvPr id="9235" name="1 Título"/>
          <p:cNvSpPr>
            <a:spLocks noGrp="1"/>
          </p:cNvSpPr>
          <p:nvPr>
            <p:ph type="title"/>
          </p:nvPr>
        </p:nvSpPr>
        <p:spPr>
          <a:xfrm>
            <a:off x="572970" y="476672"/>
            <a:ext cx="7998060" cy="1077218"/>
          </a:xfr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b="1" spc="600" dirty="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HACIA UNA ECONOMIA DEL CONOCIMIENTO</a:t>
            </a:r>
          </a:p>
        </p:txBody>
      </p:sp>
      <p:sp>
        <p:nvSpPr>
          <p:cNvPr id="20" name="AutoShape 16"/>
          <p:cNvSpPr>
            <a:spLocks/>
          </p:cNvSpPr>
          <p:nvPr/>
        </p:nvSpPr>
        <p:spPr bwMode="auto">
          <a:xfrm flipH="1">
            <a:off x="2033331" y="2601716"/>
            <a:ext cx="385570" cy="3386038"/>
          </a:xfrm>
          <a:prstGeom prst="leftBrace">
            <a:avLst>
              <a:gd name="adj1" fmla="val 3064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val="3514291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4221163"/>
            <a:ext cx="3827463"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5 CuadroTexto"/>
          <p:cNvSpPr txBox="1">
            <a:spLocks noChangeArrowheads="1"/>
          </p:cNvSpPr>
          <p:nvPr/>
        </p:nvSpPr>
        <p:spPr bwMode="auto">
          <a:xfrm>
            <a:off x="755650" y="2349500"/>
            <a:ext cx="78247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defRPr/>
            </a:pPr>
            <a:r>
              <a:rPr lang="es-MX" sz="2400" dirty="0" smtClean="0">
                <a:latin typeface="KG How Many Times" pitchFamily="2" charset="0"/>
                <a:ea typeface="BatangChe" pitchFamily="49" charset="-127"/>
              </a:rPr>
              <a:t>Construir e implementar una </a:t>
            </a:r>
            <a:r>
              <a:rPr lang="es-MX" sz="2400" b="1" dirty="0" smtClean="0">
                <a:effectLst>
                  <a:outerShdw blurRad="38100" dist="38100" dir="2700000" algn="tl">
                    <a:srgbClr val="000000">
                      <a:alpha val="43137"/>
                    </a:srgbClr>
                  </a:outerShdw>
                </a:effectLst>
                <a:latin typeface="KG How Many Times" pitchFamily="2" charset="0"/>
                <a:ea typeface="BatangChe" pitchFamily="49" charset="-127"/>
              </a:rPr>
              <a:t>metodología </a:t>
            </a:r>
            <a:r>
              <a:rPr lang="es-MX" sz="2400" dirty="0" smtClean="0">
                <a:latin typeface="KG How Many Times" pitchFamily="2" charset="0"/>
                <a:ea typeface="BatangChe" pitchFamily="49" charset="-127"/>
              </a:rPr>
              <a:t>incluyente de las TIC</a:t>
            </a:r>
            <a:r>
              <a:rPr lang="es-MX" sz="2400" b="1" dirty="0" smtClean="0">
                <a:effectLst>
                  <a:outerShdw blurRad="38100" dist="38100" dir="2700000" algn="tl">
                    <a:srgbClr val="000000">
                      <a:alpha val="43137"/>
                    </a:srgbClr>
                  </a:outerShdw>
                </a:effectLst>
                <a:latin typeface="KG How Many Times" pitchFamily="2" charset="0"/>
                <a:ea typeface="BatangChe" pitchFamily="49" charset="-127"/>
              </a:rPr>
              <a:t>, </a:t>
            </a:r>
            <a:r>
              <a:rPr lang="es-MX" sz="2400" dirty="0" smtClean="0">
                <a:latin typeface="KG How Many Times" pitchFamily="2" charset="0"/>
                <a:ea typeface="BatangChe" pitchFamily="49" charset="-127"/>
              </a:rPr>
              <a:t>basada en la </a:t>
            </a:r>
            <a:r>
              <a:rPr lang="es-MX" sz="2400" b="1" dirty="0">
                <a:effectLst>
                  <a:outerShdw blurRad="38100" dist="38100" dir="2700000" algn="tl">
                    <a:srgbClr val="000000">
                      <a:alpha val="43137"/>
                    </a:srgbClr>
                  </a:outerShdw>
                </a:effectLst>
                <a:latin typeface="KG How Many Times" pitchFamily="2" charset="0"/>
                <a:ea typeface="BatangChe" pitchFamily="49" charset="-127"/>
              </a:rPr>
              <a:t>estrategia </a:t>
            </a:r>
            <a:r>
              <a:rPr lang="es-MX" sz="2400" dirty="0" smtClean="0">
                <a:latin typeface="KG How Many Times" pitchFamily="2" charset="0"/>
                <a:ea typeface="BatangChe" pitchFamily="49" charset="-127"/>
              </a:rPr>
              <a:t>de laboratorios vivos para la educación, </a:t>
            </a:r>
            <a:r>
              <a:rPr lang="es-MX" sz="2400" b="1" dirty="0" smtClean="0">
                <a:effectLst>
                  <a:outerShdw blurRad="38100" dist="38100" dir="2700000" algn="tl">
                    <a:srgbClr val="000000">
                      <a:alpha val="43137"/>
                    </a:srgbClr>
                  </a:outerShdw>
                </a:effectLst>
                <a:latin typeface="KG How Many Times" pitchFamily="2" charset="0"/>
                <a:ea typeface="BatangChe" pitchFamily="49" charset="-127"/>
              </a:rPr>
              <a:t>propiciando nuevas formas de aprendizaje significativas en los estudiantes  </a:t>
            </a:r>
            <a:r>
              <a:rPr lang="es-MX" sz="2400" dirty="0" smtClean="0">
                <a:latin typeface="KG How Many Times" pitchFamily="2" charset="0"/>
                <a:ea typeface="BatangChe" pitchFamily="49" charset="-127"/>
              </a:rPr>
              <a:t>desde el nivel preescolar.</a:t>
            </a:r>
            <a:endParaRPr lang="es-CO" sz="2400" dirty="0" smtClean="0">
              <a:latin typeface="KG How Many Times" pitchFamily="2" charset="0"/>
              <a:ea typeface="BatangChe" pitchFamily="49" charset="-127"/>
            </a:endParaRPr>
          </a:p>
        </p:txBody>
      </p:sp>
      <p:sp>
        <p:nvSpPr>
          <p:cNvPr id="8" name="7 Rectángulo"/>
          <p:cNvSpPr/>
          <p:nvPr/>
        </p:nvSpPr>
        <p:spPr>
          <a:xfrm>
            <a:off x="2255776" y="620688"/>
            <a:ext cx="4824536"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CO" sz="3600" b="1" spc="600" dirty="0" smtClean="0">
                <a:ln w="11430"/>
                <a:effectLst>
                  <a:outerShdw blurRad="76200" dist="50800" dir="5400000" algn="tl" rotWithShape="0">
                    <a:srgbClr val="000000">
                      <a:alpha val="65000"/>
                    </a:srgbClr>
                  </a:outerShdw>
                </a:effectLst>
                <a:latin typeface="KG How Many Times" pitchFamily="2" charset="0"/>
                <a:ea typeface="BatangChe" pitchFamily="49" charset="-127"/>
              </a:rPr>
              <a:t>QUE SE PRETENDE</a:t>
            </a:r>
            <a:r>
              <a:rPr lang="es-CO" sz="1400" b="1" spc="600" dirty="0" smtClean="0">
                <a:ln w="11430"/>
                <a:effectLst>
                  <a:outerShdw blurRad="76200" dist="50800" dir="5400000" algn="tl" rotWithShape="0">
                    <a:srgbClr val="000000">
                      <a:alpha val="65000"/>
                    </a:srgbClr>
                  </a:outerShdw>
                </a:effectLst>
                <a:latin typeface="BatangChe" pitchFamily="49" charset="-127"/>
                <a:ea typeface="BatangChe" pitchFamily="49" charset="-127"/>
              </a:rPr>
              <a:t>.</a:t>
            </a:r>
            <a:endParaRPr lang="es-CO" sz="1400" b="1" spc="600" dirty="0">
              <a:ln w="11430"/>
              <a:effectLst>
                <a:outerShdw blurRad="76200" dist="50800" dir="5400000" algn="tl" rotWithShape="0">
                  <a:srgbClr val="000000">
                    <a:alpha val="65000"/>
                  </a:srgbClr>
                </a:outerShdw>
              </a:effectLst>
              <a:latin typeface="BatangChe" pitchFamily="49" charset="-127"/>
              <a:ea typeface="BatangChe" pitchFamily="49" charset="-127"/>
            </a:endParaRPr>
          </a:p>
        </p:txBody>
      </p:sp>
    </p:spTree>
    <p:extLst>
      <p:ext uri="{BB962C8B-B14F-4D97-AF65-F5344CB8AC3E}">
        <p14:creationId xmlns:p14="http://schemas.microsoft.com/office/powerpoint/2010/main" val="1759493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8666"/>
            <a:ext cx="3225363" cy="2880668"/>
          </a:xfrm>
          <a:prstGeom prst="rect">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621765" y="2708920"/>
            <a:ext cx="3816424" cy="166199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CO" sz="2800" dirty="0" smtClean="0">
                <a:latin typeface="KG How Many Times" pitchFamily="2" charset="0"/>
                <a:ea typeface="BatangChe" pitchFamily="49" charset="-127"/>
              </a:rPr>
              <a:t>LOS ESTUDIANTES                        motivados y comprometidos con el aprendizaje</a:t>
            </a:r>
            <a:endParaRPr lang="es-CO" sz="2800" dirty="0">
              <a:latin typeface="KG How Many Times" pitchFamily="2" charset="0"/>
              <a:ea typeface="BatangChe" pitchFamily="49" charset="-127"/>
            </a:endParaRPr>
          </a:p>
          <a:p>
            <a:pPr algn="ctr">
              <a:defRPr/>
            </a:pPr>
            <a:endParaRPr lang="es-CO" b="1" spc="600" dirty="0">
              <a:ln w="11430"/>
              <a:effectLst>
                <a:outerShdw blurRad="76200" dist="50800" dir="5400000" algn="tl" rotWithShape="0">
                  <a:srgbClr val="000000">
                    <a:alpha val="65000"/>
                  </a:srgbClr>
                </a:outerShdw>
              </a:effectLst>
              <a:latin typeface="BatangChe" pitchFamily="49" charset="-127"/>
              <a:ea typeface="BatangChe" pitchFamily="49" charset="-127"/>
            </a:endParaRPr>
          </a:p>
        </p:txBody>
      </p:sp>
      <p:sp>
        <p:nvSpPr>
          <p:cNvPr id="2" name="1 Título"/>
          <p:cNvSpPr>
            <a:spLocks noGrp="1"/>
          </p:cNvSpPr>
          <p:nvPr>
            <p:ph type="title"/>
          </p:nvPr>
        </p:nvSpPr>
        <p:spPr>
          <a:xfrm>
            <a:off x="457200" y="836712"/>
            <a:ext cx="8229600" cy="646331"/>
          </a:xfr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600" b="1" spc="600" dirty="0" smtClean="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rPr>
              <a:t>POBLACIÓN BENEFICIADA</a:t>
            </a:r>
            <a:endParaRPr lang="es-CO" sz="3600" b="1" spc="600" dirty="0">
              <a:ln w="11430"/>
              <a:solidFill>
                <a:schemeClr val="tx1"/>
              </a:solidFill>
              <a:effectLst>
                <a:outerShdw blurRad="76200" dist="50800" dir="5400000" algn="tl" rotWithShape="0">
                  <a:srgbClr val="000000">
                    <a:alpha val="65000"/>
                  </a:srgbClr>
                </a:outerShdw>
              </a:effectLst>
              <a:latin typeface="KG How Many Times" pitchFamily="2" charset="0"/>
              <a:ea typeface="BatangChe" pitchFamily="49" charset="-127"/>
              <a:cs typeface="+mn-cs"/>
            </a:endParaRPr>
          </a:p>
        </p:txBody>
      </p:sp>
    </p:spTree>
    <p:extLst>
      <p:ext uri="{BB962C8B-B14F-4D97-AF65-F5344CB8AC3E}">
        <p14:creationId xmlns:p14="http://schemas.microsoft.com/office/powerpoint/2010/main" val="750867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TotalTime>
  <Words>3407</Words>
  <Application>Microsoft Office PowerPoint</Application>
  <PresentationFormat>Presentación en pantalla (4:3)</PresentationFormat>
  <Paragraphs>349</Paragraphs>
  <Slides>20</Slides>
  <Notes>18</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La Escuela Innova Laboratorio Vivo Una forma diferente de aprender  Por: Liboria Renteria Urrutia</vt:lpstr>
      <vt:lpstr>Presentación de PowerPoint</vt:lpstr>
      <vt:lpstr>Presentación de PowerPoint</vt:lpstr>
      <vt:lpstr>PROYECTO EDUCATIVO</vt:lpstr>
      <vt:lpstr>EL PORQUÉ DEL PROYECTO </vt:lpstr>
      <vt:lpstr>Contexto</vt:lpstr>
      <vt:lpstr>HACIA UNA ECONOMIA DEL CONOCIMIENTO</vt:lpstr>
      <vt:lpstr>Presentación de PowerPoint</vt:lpstr>
      <vt:lpstr>POBLACIÓN BENEFICIADA</vt:lpstr>
      <vt:lpstr>Presentación de PowerPoint</vt:lpstr>
      <vt:lpstr>Presentación de PowerPoint</vt:lpstr>
      <vt:lpstr>TRAYECTORIA</vt:lpstr>
      <vt:lpstr>LIVING LABS Y ESPACIOS DE INNOVACIÓN</vt:lpstr>
      <vt:lpstr>Réseaux RELAI – LEILAC  www.leilac-network.org</vt:lpstr>
      <vt:lpstr>Presentación de PowerPoint</vt:lpstr>
      <vt:lpstr>LOS TEMAS Y GRUPOS DE TRABAJO HOY</vt:lpstr>
      <vt:lpstr> ACCIONES Y RESULTADOS</vt:lpstr>
      <vt:lpstr>LA PROPUESTA SATISFACE                             una demanda de los estudiantes  de la sociedad globalizada</vt:lpstr>
      <vt:lpstr>ESTRATEGIA</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MANIPULADOR DE ALIMENTOS</dc:title>
  <dc:creator>teresa</dc:creator>
  <cp:lastModifiedBy>Liboria Renteria</cp:lastModifiedBy>
  <cp:revision>68</cp:revision>
  <dcterms:created xsi:type="dcterms:W3CDTF">2013-11-09T19:04:25Z</dcterms:created>
  <dcterms:modified xsi:type="dcterms:W3CDTF">2014-08-06T14:58:01Z</dcterms:modified>
</cp:coreProperties>
</file>